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1"/>
  </p:notesMasterIdLst>
  <p:sldIdLst>
    <p:sldId id="425" r:id="rId2"/>
    <p:sldId id="430" r:id="rId3"/>
    <p:sldId id="464" r:id="rId4"/>
    <p:sldId id="465" r:id="rId5"/>
    <p:sldId id="478" r:id="rId6"/>
    <p:sldId id="480" r:id="rId7"/>
    <p:sldId id="468" r:id="rId8"/>
    <p:sldId id="469" r:id="rId9"/>
    <p:sldId id="481" r:id="rId10"/>
    <p:sldId id="482" r:id="rId11"/>
    <p:sldId id="467" r:id="rId12"/>
    <p:sldId id="470" r:id="rId13"/>
    <p:sldId id="471" r:id="rId14"/>
    <p:sldId id="472" r:id="rId15"/>
    <p:sldId id="473" r:id="rId16"/>
    <p:sldId id="479" r:id="rId17"/>
    <p:sldId id="256" r:id="rId18"/>
    <p:sldId id="257" r:id="rId19"/>
    <p:sldId id="258" r:id="rId20"/>
    <p:sldId id="483" r:id="rId21"/>
    <p:sldId id="345" r:id="rId22"/>
    <p:sldId id="347" r:id="rId23"/>
    <p:sldId id="348" r:id="rId24"/>
    <p:sldId id="346" r:id="rId25"/>
    <p:sldId id="350" r:id="rId26"/>
    <p:sldId id="474" r:id="rId27"/>
    <p:sldId id="477" r:id="rId28"/>
    <p:sldId id="432" r:id="rId29"/>
    <p:sldId id="439" r:id="rId30"/>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7C8F"/>
    <a:srgbClr val="B9536B"/>
    <a:srgbClr val="C0C0C0"/>
    <a:srgbClr val="D83C3C"/>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18" autoAdjust="0"/>
    <p:restoredTop sz="94158" autoAdjust="0"/>
  </p:normalViewPr>
  <p:slideViewPr>
    <p:cSldViewPr>
      <p:cViewPr varScale="1">
        <p:scale>
          <a:sx n="63" d="100"/>
          <a:sy n="63" d="100"/>
        </p:scale>
        <p:origin x="1148"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67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31.jpeg>
</file>

<file path=ppt/media/image32.jpeg>
</file>

<file path=ppt/media/image3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B56B95E6-629D-4BBE-B721-ECC4591D55CD}" type="datetimeFigureOut">
              <a:rPr lang="en-US" smtClean="0"/>
              <a:pPr/>
              <a:t>3/25/2019</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C1E3E76E-67D8-4939-AF8F-3FAC22097EDB}" type="slidenum">
              <a:rPr lang="en-US" smtClean="0"/>
              <a:pPr/>
              <a:t>‹#›</a:t>
            </a:fld>
            <a:endParaRPr lang="en-US"/>
          </a:p>
        </p:txBody>
      </p:sp>
    </p:spTree>
    <p:extLst>
      <p:ext uri="{BB962C8B-B14F-4D97-AF65-F5344CB8AC3E}">
        <p14:creationId xmlns:p14="http://schemas.microsoft.com/office/powerpoint/2010/main" val="2076924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1</a:t>
            </a:fld>
            <a:endParaRPr lang="en-US"/>
          </a:p>
        </p:txBody>
      </p:sp>
    </p:spTree>
    <p:extLst>
      <p:ext uri="{BB962C8B-B14F-4D97-AF65-F5344CB8AC3E}">
        <p14:creationId xmlns:p14="http://schemas.microsoft.com/office/powerpoint/2010/main" val="510012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2</a:t>
            </a:fld>
            <a:endParaRPr lang="en-US"/>
          </a:p>
        </p:txBody>
      </p:sp>
    </p:spTree>
    <p:extLst>
      <p:ext uri="{BB962C8B-B14F-4D97-AF65-F5344CB8AC3E}">
        <p14:creationId xmlns:p14="http://schemas.microsoft.com/office/powerpoint/2010/main" val="395379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3</a:t>
            </a:fld>
            <a:endParaRPr lang="en-US"/>
          </a:p>
        </p:txBody>
      </p:sp>
    </p:spTree>
    <p:extLst>
      <p:ext uri="{BB962C8B-B14F-4D97-AF65-F5344CB8AC3E}">
        <p14:creationId xmlns:p14="http://schemas.microsoft.com/office/powerpoint/2010/main" val="1090123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8</a:t>
            </a:fld>
            <a:endParaRPr lang="en-US"/>
          </a:p>
        </p:txBody>
      </p:sp>
    </p:spTree>
    <p:extLst>
      <p:ext uri="{BB962C8B-B14F-4D97-AF65-F5344CB8AC3E}">
        <p14:creationId xmlns:p14="http://schemas.microsoft.com/office/powerpoint/2010/main" val="4066256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includes, among other accomplishments, the development of procedures, data quality checks, the </a:t>
            </a:r>
            <a:r>
              <a:rPr lang="en-US" sz="1200" dirty="0" err="1"/>
              <a:t>NUOnet</a:t>
            </a:r>
            <a:r>
              <a:rPr lang="en-US" sz="1200" dirty="0"/>
              <a:t> DET, webpage, etc. As we move forward, this will be adapted as needed to connect DAPP research data from the field to the table (see </a:t>
            </a:r>
            <a:r>
              <a:rPr lang="en-US" sz="1200" dirty="0" err="1"/>
              <a:t>NUOnet</a:t>
            </a:r>
            <a:r>
              <a:rPr lang="en-US" sz="1200" dirty="0"/>
              <a:t> example below).</a:t>
            </a:r>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17</a:t>
            </a:fld>
            <a:endParaRPr lang="en-US"/>
          </a:p>
        </p:txBody>
      </p:sp>
    </p:spTree>
    <p:extLst>
      <p:ext uri="{BB962C8B-B14F-4D97-AF65-F5344CB8AC3E}">
        <p14:creationId xmlns:p14="http://schemas.microsoft.com/office/powerpoint/2010/main" val="510769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This information could be used for fine-tuning models used for greenhouse gas (GHG) inventories.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Other nutrient loss pathways which were not being accounted for in other databases, such as loss or deposition of organic carbon, are now included via  </a:t>
            </a:r>
            <a:r>
              <a:rPr kumimoji="0" lang="en-US" sz="1200" b="0" i="0" u="none" strike="noStrike" kern="1200" cap="none" spc="0" normalizeH="0" baseline="0" noProof="0" dirty="0" err="1">
                <a:ln>
                  <a:noFill/>
                </a:ln>
                <a:solidFill>
                  <a:prstClr val="black"/>
                </a:solidFill>
                <a:effectLst/>
                <a:uLnTx/>
                <a:uFillTx/>
                <a:latin typeface="+mn-lt"/>
                <a:ea typeface="+mn-ea"/>
                <a:cs typeface="+mn-cs"/>
              </a:rPr>
              <a:t>NUOnet</a:t>
            </a:r>
            <a:r>
              <a:rPr kumimoji="0" lang="en-US" sz="1200" b="0" i="0" u="none" strike="noStrike" kern="1200" cap="none" spc="0" normalizeH="0" baseline="0" noProof="0" dirty="0">
                <a:ln>
                  <a:noFill/>
                </a:ln>
                <a:solidFill>
                  <a:prstClr val="black"/>
                </a:solidFill>
                <a:effectLst/>
                <a:uLnTx/>
                <a:uFillTx/>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18</a:t>
            </a:fld>
            <a:endParaRPr lang="en-US"/>
          </a:p>
        </p:txBody>
      </p:sp>
    </p:spTree>
    <p:extLst>
      <p:ext uri="{BB962C8B-B14F-4D97-AF65-F5344CB8AC3E}">
        <p14:creationId xmlns:p14="http://schemas.microsoft.com/office/powerpoint/2010/main" val="877499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E3E76E-67D8-4939-AF8F-3FAC22097EDB}" type="slidenum">
              <a:rPr lang="en-US" smtClean="0"/>
              <a:pPr/>
              <a:t>19</a:t>
            </a:fld>
            <a:endParaRPr lang="en-US"/>
          </a:p>
        </p:txBody>
      </p:sp>
    </p:spTree>
    <p:extLst>
      <p:ext uri="{BB962C8B-B14F-4D97-AF65-F5344CB8AC3E}">
        <p14:creationId xmlns:p14="http://schemas.microsoft.com/office/powerpoint/2010/main" val="240335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6DAD017-24F1-4CC7-9B7D-4154C3EAD28D}" type="slidenum">
              <a:rPr lang="en-US" smtClean="0"/>
              <a:pPr/>
              <a:t>22</a:t>
            </a:fld>
            <a:endParaRPr lang="en-US"/>
          </a:p>
        </p:txBody>
      </p:sp>
    </p:spTree>
    <p:extLst>
      <p:ext uri="{BB962C8B-B14F-4D97-AF65-F5344CB8AC3E}">
        <p14:creationId xmlns:p14="http://schemas.microsoft.com/office/powerpoint/2010/main" val="5541045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6DAD017-24F1-4CC7-9B7D-4154C3EAD28D}" type="slidenum">
              <a:rPr lang="en-US" smtClean="0"/>
              <a:pPr/>
              <a:t>23</a:t>
            </a:fld>
            <a:endParaRPr lang="en-US"/>
          </a:p>
        </p:txBody>
      </p:sp>
    </p:spTree>
    <p:extLst>
      <p:ext uri="{BB962C8B-B14F-4D97-AF65-F5344CB8AC3E}">
        <p14:creationId xmlns:p14="http://schemas.microsoft.com/office/powerpoint/2010/main" val="3796403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FCFF971-F63D-4E48-9688-605A8B7CF0A6}" type="datetimeFigureOut">
              <a:rPr lang="en-US" smtClean="0"/>
              <a:pPr/>
              <a:t>3/25/2019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2082891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CFF971-F63D-4E48-9688-605A8B7CF0A6}" type="datetimeFigureOut">
              <a:rPr lang="en-US" smtClean="0"/>
              <a:pPr/>
              <a:t>3/25/2019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951442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CFF971-F63D-4E48-9688-605A8B7CF0A6}" type="datetimeFigureOut">
              <a:rPr lang="en-US" smtClean="0"/>
              <a:pPr/>
              <a:t>3/25/2019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2151951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CFF971-F63D-4E48-9688-605A8B7CF0A6}" type="datetimeFigureOut">
              <a:rPr lang="en-US" smtClean="0"/>
              <a:pPr/>
              <a:t>3/25/2019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234698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CFF971-F63D-4E48-9688-605A8B7CF0A6}" type="datetimeFigureOut">
              <a:rPr lang="en-US" smtClean="0"/>
              <a:pPr/>
              <a:t>3/25/2019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3135411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CFF971-F63D-4E48-9688-605A8B7CF0A6}" type="datetimeFigureOut">
              <a:rPr lang="en-US" smtClean="0"/>
              <a:pPr/>
              <a:t>3/25/2019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791116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FCFF971-F63D-4E48-9688-605A8B7CF0A6}" type="datetimeFigureOut">
              <a:rPr lang="en-US" smtClean="0"/>
              <a:pPr/>
              <a:t>3/25/2019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3286670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FCFF971-F63D-4E48-9688-605A8B7CF0A6}" type="datetimeFigureOut">
              <a:rPr lang="en-US" smtClean="0"/>
              <a:pPr/>
              <a:t>3/25/2019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3146751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CFF971-F63D-4E48-9688-605A8B7CF0A6}" type="datetimeFigureOut">
              <a:rPr lang="en-US" smtClean="0"/>
              <a:pPr/>
              <a:t>3/25/2019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796120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CFF971-F63D-4E48-9688-605A8B7CF0A6}" type="datetimeFigureOut">
              <a:rPr lang="en-US" smtClean="0"/>
              <a:pPr/>
              <a:t>3/25/2019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248510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CFF971-F63D-4E48-9688-605A8B7CF0A6}" type="datetimeFigureOut">
              <a:rPr lang="en-US" smtClean="0"/>
              <a:pPr/>
              <a:t>3/25/2019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13D651-0E8D-4929-8E22-7BCB4C6A7220}" type="slidenum">
              <a:rPr lang="en-US" smtClean="0"/>
              <a:pPr/>
              <a:t>‹#›</a:t>
            </a:fld>
            <a:endParaRPr lang="en-US"/>
          </a:p>
        </p:txBody>
      </p:sp>
    </p:spTree>
    <p:extLst>
      <p:ext uri="{BB962C8B-B14F-4D97-AF65-F5344CB8AC3E}">
        <p14:creationId xmlns:p14="http://schemas.microsoft.com/office/powerpoint/2010/main" val="3375277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CFF971-F63D-4E48-9688-605A8B7CF0A6}" type="datetimeFigureOut">
              <a:rPr lang="en-US" smtClean="0"/>
              <a:pPr/>
              <a:t>3/25/2019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13D651-0E8D-4929-8E22-7BCB4C6A7220}" type="slidenum">
              <a:rPr lang="en-US" smtClean="0"/>
              <a:pPr/>
              <a:t>‹#›</a:t>
            </a:fld>
            <a:endParaRPr lang="en-US"/>
          </a:p>
        </p:txBody>
      </p:sp>
    </p:spTree>
    <p:extLst>
      <p:ext uri="{BB962C8B-B14F-4D97-AF65-F5344CB8AC3E}">
        <p14:creationId xmlns:p14="http://schemas.microsoft.com/office/powerpoint/2010/main" val="399499659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050" y="18393"/>
            <a:ext cx="5943600" cy="1500187"/>
          </a:xfrm>
        </p:spPr>
        <p:txBody>
          <a:bodyPr>
            <a:normAutofit/>
          </a:bodyPr>
          <a:lstStyle/>
          <a:p>
            <a:r>
              <a:rPr lang="en-US" sz="2800" b="1" dirty="0">
                <a:solidFill>
                  <a:schemeClr val="accent1">
                    <a:lumMod val="75000"/>
                  </a:schemeClr>
                </a:solidFill>
              </a:rPr>
              <a:t>DAPP Integrates Food, Nutrition, and Public Health in a Rapidly Changing Environment</a:t>
            </a:r>
            <a:endParaRPr lang="en-US" sz="1500" b="1" i="1" dirty="0">
              <a:solidFill>
                <a:schemeClr val="tx1"/>
              </a:solidFill>
            </a:endParaRPr>
          </a:p>
        </p:txBody>
      </p:sp>
      <p:pic>
        <p:nvPicPr>
          <p:cNvPr id="1026" name="Picture 2" descr="http://4.bp.blogspot.com/-L8sjglH_DrY/VIrH-U-3VcI/AAAAAAAAALI/l3e_RjAGUOY/s1600/cassia-tora-seeds-arizone-international-llp-vapi.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 y="4038600"/>
            <a:ext cx="2819400" cy="28194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stretch>
            <a:fillRect/>
          </a:stretch>
        </p:blipFill>
        <p:spPr>
          <a:xfrm>
            <a:off x="-76200" y="1619930"/>
            <a:ext cx="5262730" cy="3007274"/>
          </a:xfrm>
          <a:prstGeom prst="rect">
            <a:avLst/>
          </a:prstGeom>
        </p:spPr>
      </p:pic>
      <p:pic>
        <p:nvPicPr>
          <p:cNvPr id="7" name="Picture 6"/>
          <p:cNvPicPr>
            <a:picLocks noChangeAspect="1"/>
          </p:cNvPicPr>
          <p:nvPr/>
        </p:nvPicPr>
        <p:blipFill>
          <a:blip r:embed="rId5"/>
          <a:stretch>
            <a:fillRect/>
          </a:stretch>
        </p:blipFill>
        <p:spPr>
          <a:xfrm>
            <a:off x="4648200" y="1219200"/>
            <a:ext cx="4743618" cy="3651081"/>
          </a:xfrm>
          <a:prstGeom prst="rect">
            <a:avLst/>
          </a:prstGeom>
        </p:spPr>
      </p:pic>
      <p:pic>
        <p:nvPicPr>
          <p:cNvPr id="8" name="Picture 7"/>
          <p:cNvPicPr>
            <a:picLocks noChangeAspect="1"/>
          </p:cNvPicPr>
          <p:nvPr/>
        </p:nvPicPr>
        <p:blipFill>
          <a:blip r:embed="rId6"/>
          <a:stretch>
            <a:fillRect/>
          </a:stretch>
        </p:blipFill>
        <p:spPr>
          <a:xfrm>
            <a:off x="1295400" y="4241300"/>
            <a:ext cx="5305425" cy="3507995"/>
          </a:xfrm>
          <a:prstGeom prst="rect">
            <a:avLst/>
          </a:prstGeom>
        </p:spPr>
      </p:pic>
      <p:pic>
        <p:nvPicPr>
          <p:cNvPr id="9" name="Picture 8"/>
          <p:cNvPicPr>
            <a:picLocks noChangeAspect="1"/>
          </p:cNvPicPr>
          <p:nvPr/>
        </p:nvPicPr>
        <p:blipFill>
          <a:blip r:embed="rId7"/>
          <a:stretch>
            <a:fillRect/>
          </a:stretch>
        </p:blipFill>
        <p:spPr>
          <a:xfrm>
            <a:off x="6400800" y="4627204"/>
            <a:ext cx="3438525" cy="2276475"/>
          </a:xfrm>
          <a:prstGeom prst="rect">
            <a:avLst/>
          </a:prstGeom>
        </p:spPr>
      </p:pic>
      <p:pic>
        <p:nvPicPr>
          <p:cNvPr id="11" name="Picture 9" descr="USDA ARS logo"/>
          <p:cNvPicPr>
            <a:picLocks noChangeAspect="1" noChangeArrowheads="1"/>
          </p:cNvPicPr>
          <p:nvPr/>
        </p:nvPicPr>
        <p:blipFill>
          <a:blip r:embed="rId8" cstate="print"/>
          <a:srcRect/>
          <a:stretch>
            <a:fillRect/>
          </a:stretch>
        </p:blipFill>
        <p:spPr bwMode="auto">
          <a:xfrm>
            <a:off x="6385089" y="353159"/>
            <a:ext cx="2612596" cy="471463"/>
          </a:xfrm>
          <a:prstGeom prst="rect">
            <a:avLst/>
          </a:prstGeom>
          <a:noFill/>
        </p:spPr>
      </p:pic>
    </p:spTree>
    <p:extLst>
      <p:ext uri="{BB962C8B-B14F-4D97-AF65-F5344CB8AC3E}">
        <p14:creationId xmlns:p14="http://schemas.microsoft.com/office/powerpoint/2010/main" val="3613884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469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9DE3F8-CCE5-4D1B-87F8-9348C1A91EF1}"/>
              </a:ext>
            </a:extLst>
          </p:cNvPr>
          <p:cNvPicPr>
            <a:picLocks noChangeAspect="1"/>
          </p:cNvPicPr>
          <p:nvPr/>
        </p:nvPicPr>
        <p:blipFill>
          <a:blip r:embed="rId2"/>
          <a:stretch>
            <a:fillRect/>
          </a:stretch>
        </p:blipFill>
        <p:spPr>
          <a:xfrm>
            <a:off x="2703093" y="0"/>
            <a:ext cx="6400801" cy="5232232"/>
          </a:xfrm>
          <a:prstGeom prst="rect">
            <a:avLst/>
          </a:prstGeom>
        </p:spPr>
      </p:pic>
      <p:sp>
        <p:nvSpPr>
          <p:cNvPr id="3" name="Content Placeholder 2">
            <a:extLst>
              <a:ext uri="{FF2B5EF4-FFF2-40B4-BE49-F238E27FC236}">
                <a16:creationId xmlns:a16="http://schemas.microsoft.com/office/drawing/2014/main" id="{FAA88348-0325-4C2D-A45A-DA76D198BE04}"/>
              </a:ext>
            </a:extLst>
          </p:cNvPr>
          <p:cNvSpPr>
            <a:spLocks noGrp="1"/>
          </p:cNvSpPr>
          <p:nvPr>
            <p:ph idx="1"/>
          </p:nvPr>
        </p:nvSpPr>
        <p:spPr>
          <a:xfrm>
            <a:off x="0" y="5486400"/>
            <a:ext cx="9103894" cy="1314451"/>
          </a:xfrm>
        </p:spPr>
        <p:txBody>
          <a:bodyPr>
            <a:noAutofit/>
          </a:bodyPr>
          <a:lstStyle/>
          <a:p>
            <a:r>
              <a:rPr lang="en-US" sz="1600" dirty="0"/>
              <a:t>This is a public database with spatial/temporal capabilities.</a:t>
            </a:r>
          </a:p>
          <a:p>
            <a:r>
              <a:rPr lang="en-US" sz="1600" dirty="0"/>
              <a:t>Data in </a:t>
            </a:r>
            <a:r>
              <a:rPr lang="en-US" sz="1600" dirty="0" err="1"/>
              <a:t>AgCROS</a:t>
            </a:r>
            <a:r>
              <a:rPr lang="en-US" sz="1600" dirty="0"/>
              <a:t> is from many ARS projects. It includes data on greenhouse gas flux, soil biology, antibiotic resistance, environmental nutrients, crop production, animal, nutrition, and many others.</a:t>
            </a:r>
          </a:p>
          <a:p>
            <a:r>
              <a:rPr lang="en-US" sz="1600" dirty="0"/>
              <a:t>DAPP application shows the flow of data from field to table and represent great communication among all groups members. </a:t>
            </a:r>
          </a:p>
        </p:txBody>
      </p:sp>
      <p:sp>
        <p:nvSpPr>
          <p:cNvPr id="4" name="Content Placeholder 2">
            <a:extLst>
              <a:ext uri="{FF2B5EF4-FFF2-40B4-BE49-F238E27FC236}">
                <a16:creationId xmlns:a16="http://schemas.microsoft.com/office/drawing/2014/main" id="{DB90CC36-49FD-4762-AE99-21FD87F4E52A}"/>
              </a:ext>
            </a:extLst>
          </p:cNvPr>
          <p:cNvSpPr txBox="1">
            <a:spLocks/>
          </p:cNvSpPr>
          <p:nvPr/>
        </p:nvSpPr>
        <p:spPr>
          <a:xfrm>
            <a:off x="12032" y="279232"/>
            <a:ext cx="2570746" cy="52322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600" dirty="0"/>
              <a:t>Released in August 2018.</a:t>
            </a:r>
          </a:p>
          <a:p>
            <a:r>
              <a:rPr lang="en-US" sz="1600" dirty="0"/>
              <a:t>A partner with National Agricultural Library.</a:t>
            </a:r>
          </a:p>
          <a:p>
            <a:r>
              <a:rPr lang="en-US" sz="1600" dirty="0"/>
              <a:t>Built on Environmental Systems Research Institute (ESRI) technology. ESRI is the worldwide leader in GIS.</a:t>
            </a:r>
          </a:p>
          <a:p>
            <a:r>
              <a:rPr lang="en-US" sz="1600" dirty="0"/>
              <a:t>System is housed on Microsoft Azure cloud.</a:t>
            </a:r>
          </a:p>
          <a:p>
            <a:r>
              <a:rPr lang="en-US" sz="1600" dirty="0"/>
              <a:t>Part of a larger geoinformatics system which will include ties to </a:t>
            </a:r>
            <a:r>
              <a:rPr lang="en-US" sz="1600" dirty="0" err="1"/>
              <a:t>SCInet</a:t>
            </a:r>
            <a:r>
              <a:rPr lang="en-US" sz="1600" dirty="0"/>
              <a:t> (Ceres HPC).</a:t>
            </a:r>
          </a:p>
          <a:p>
            <a:r>
              <a:rPr lang="en-US" sz="1600" dirty="0"/>
              <a:t>ESRI and Microsoft will also expand the system by adding machine learning, AI, and spatial analytics.</a:t>
            </a:r>
          </a:p>
        </p:txBody>
      </p:sp>
      <p:sp>
        <p:nvSpPr>
          <p:cNvPr id="2" name="TextBox 1">
            <a:extLst>
              <a:ext uri="{FF2B5EF4-FFF2-40B4-BE49-F238E27FC236}">
                <a16:creationId xmlns:a16="http://schemas.microsoft.com/office/drawing/2014/main" id="{2B432CE9-CA33-4442-A64A-3E77C2B5CFE7}"/>
              </a:ext>
            </a:extLst>
          </p:cNvPr>
          <p:cNvSpPr txBox="1"/>
          <p:nvPr/>
        </p:nvSpPr>
        <p:spPr>
          <a:xfrm>
            <a:off x="314283" y="-41974"/>
            <a:ext cx="1966244" cy="369332"/>
          </a:xfrm>
          <a:prstGeom prst="rect">
            <a:avLst/>
          </a:prstGeom>
          <a:noFill/>
        </p:spPr>
        <p:txBody>
          <a:bodyPr wrap="none" rtlCol="0">
            <a:spAutoFit/>
          </a:bodyPr>
          <a:lstStyle/>
          <a:p>
            <a:r>
              <a:rPr lang="en-US" b="1" dirty="0"/>
              <a:t>Data Management</a:t>
            </a:r>
          </a:p>
        </p:txBody>
      </p:sp>
    </p:spTree>
    <p:extLst>
      <p:ext uri="{BB962C8B-B14F-4D97-AF65-F5344CB8AC3E}">
        <p14:creationId xmlns:p14="http://schemas.microsoft.com/office/powerpoint/2010/main" val="3343985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AE9C4-E09C-41FD-BAAE-27F9D3FEC963}"/>
              </a:ext>
            </a:extLst>
          </p:cNvPr>
          <p:cNvSpPr>
            <a:spLocks noGrp="1"/>
          </p:cNvSpPr>
          <p:nvPr>
            <p:ph type="title"/>
          </p:nvPr>
        </p:nvSpPr>
        <p:spPr>
          <a:xfrm>
            <a:off x="457200" y="76200"/>
            <a:ext cx="8229600" cy="487362"/>
          </a:xfrm>
        </p:spPr>
        <p:txBody>
          <a:bodyPr>
            <a:normAutofit/>
          </a:bodyPr>
          <a:lstStyle/>
          <a:p>
            <a:r>
              <a:rPr lang="en-US" sz="2400" dirty="0" err="1"/>
              <a:t>AgCROS</a:t>
            </a:r>
            <a:r>
              <a:rPr lang="en-US" sz="2400" dirty="0"/>
              <a:t> DAPP Application </a:t>
            </a:r>
          </a:p>
        </p:txBody>
      </p:sp>
      <p:pic>
        <p:nvPicPr>
          <p:cNvPr id="5" name="Picture 4">
            <a:extLst>
              <a:ext uri="{FF2B5EF4-FFF2-40B4-BE49-F238E27FC236}">
                <a16:creationId xmlns:a16="http://schemas.microsoft.com/office/drawing/2014/main" id="{990C6668-589F-4CD7-82DD-198AFF5539F6}"/>
              </a:ext>
            </a:extLst>
          </p:cNvPr>
          <p:cNvPicPr>
            <a:picLocks noChangeAspect="1"/>
          </p:cNvPicPr>
          <p:nvPr/>
        </p:nvPicPr>
        <p:blipFill>
          <a:blip r:embed="rId2"/>
          <a:stretch>
            <a:fillRect/>
          </a:stretch>
        </p:blipFill>
        <p:spPr>
          <a:xfrm>
            <a:off x="0" y="762000"/>
            <a:ext cx="9144000" cy="6096000"/>
          </a:xfrm>
          <a:prstGeom prst="rect">
            <a:avLst/>
          </a:prstGeom>
        </p:spPr>
      </p:pic>
      <p:cxnSp>
        <p:nvCxnSpPr>
          <p:cNvPr id="7" name="Straight Arrow Connector 6">
            <a:extLst>
              <a:ext uri="{FF2B5EF4-FFF2-40B4-BE49-F238E27FC236}">
                <a16:creationId xmlns:a16="http://schemas.microsoft.com/office/drawing/2014/main" id="{6FBD4F0A-1AB0-4C47-9AC8-813648A94F97}"/>
              </a:ext>
            </a:extLst>
          </p:cNvPr>
          <p:cNvCxnSpPr>
            <a:cxnSpLocks/>
          </p:cNvCxnSpPr>
          <p:nvPr/>
        </p:nvCxnSpPr>
        <p:spPr>
          <a:xfrm flipH="1">
            <a:off x="1066800" y="2514600"/>
            <a:ext cx="731520" cy="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57C49B9-8DC1-4B5B-A980-FAF39F80D7BB}"/>
              </a:ext>
            </a:extLst>
          </p:cNvPr>
          <p:cNvCxnSpPr>
            <a:cxnSpLocks/>
          </p:cNvCxnSpPr>
          <p:nvPr/>
        </p:nvCxnSpPr>
        <p:spPr>
          <a:xfrm flipH="1">
            <a:off x="1066800" y="3048000"/>
            <a:ext cx="731520" cy="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1A9548E-41BB-4C27-8A51-2F37E4B79690}"/>
              </a:ext>
            </a:extLst>
          </p:cNvPr>
          <p:cNvCxnSpPr>
            <a:cxnSpLocks/>
          </p:cNvCxnSpPr>
          <p:nvPr/>
        </p:nvCxnSpPr>
        <p:spPr>
          <a:xfrm flipH="1">
            <a:off x="1066800" y="3581400"/>
            <a:ext cx="731520" cy="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4948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9F24F-BB56-4F4F-9EF8-EA853577653D}"/>
              </a:ext>
            </a:extLst>
          </p:cNvPr>
          <p:cNvSpPr>
            <a:spLocks noGrp="1"/>
          </p:cNvSpPr>
          <p:nvPr>
            <p:ph type="title"/>
          </p:nvPr>
        </p:nvSpPr>
        <p:spPr>
          <a:xfrm>
            <a:off x="457200" y="76200"/>
            <a:ext cx="8229600" cy="563562"/>
          </a:xfrm>
        </p:spPr>
        <p:txBody>
          <a:bodyPr>
            <a:normAutofit/>
          </a:bodyPr>
          <a:lstStyle/>
          <a:p>
            <a:r>
              <a:rPr lang="en-US" sz="2400" dirty="0"/>
              <a:t>Nutrient Use and Outcome Network (</a:t>
            </a:r>
            <a:r>
              <a:rPr lang="en-US" sz="2400" dirty="0" err="1"/>
              <a:t>NUOnet</a:t>
            </a:r>
            <a:r>
              <a:rPr lang="en-US" sz="2400" dirty="0"/>
              <a:t>)</a:t>
            </a:r>
          </a:p>
        </p:txBody>
      </p:sp>
      <p:pic>
        <p:nvPicPr>
          <p:cNvPr id="4" name="Picture 3">
            <a:extLst>
              <a:ext uri="{FF2B5EF4-FFF2-40B4-BE49-F238E27FC236}">
                <a16:creationId xmlns:a16="http://schemas.microsoft.com/office/drawing/2014/main" id="{BE4D7BCD-C2AF-4C2C-8AC9-330B207B0F5A}"/>
              </a:ext>
            </a:extLst>
          </p:cNvPr>
          <p:cNvPicPr>
            <a:picLocks noChangeAspect="1"/>
          </p:cNvPicPr>
          <p:nvPr/>
        </p:nvPicPr>
        <p:blipFill>
          <a:blip r:embed="rId2"/>
          <a:stretch>
            <a:fillRect/>
          </a:stretch>
        </p:blipFill>
        <p:spPr>
          <a:xfrm>
            <a:off x="0" y="762001"/>
            <a:ext cx="9144000" cy="6096000"/>
          </a:xfrm>
          <a:prstGeom prst="rect">
            <a:avLst/>
          </a:prstGeom>
        </p:spPr>
      </p:pic>
      <p:cxnSp>
        <p:nvCxnSpPr>
          <p:cNvPr id="5" name="Straight Arrow Connector 4">
            <a:extLst>
              <a:ext uri="{FF2B5EF4-FFF2-40B4-BE49-F238E27FC236}">
                <a16:creationId xmlns:a16="http://schemas.microsoft.com/office/drawing/2014/main" id="{2AF6EB8E-D12E-454A-A366-B0F54A9691B6}"/>
              </a:ext>
            </a:extLst>
          </p:cNvPr>
          <p:cNvCxnSpPr>
            <a:cxnSpLocks/>
          </p:cNvCxnSpPr>
          <p:nvPr/>
        </p:nvCxnSpPr>
        <p:spPr>
          <a:xfrm>
            <a:off x="2286000" y="43434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E7003A7-EDF3-464B-A5F9-38026FC5F729}"/>
              </a:ext>
            </a:extLst>
          </p:cNvPr>
          <p:cNvSpPr txBox="1"/>
          <p:nvPr/>
        </p:nvSpPr>
        <p:spPr>
          <a:xfrm>
            <a:off x="36095" y="3657600"/>
            <a:ext cx="1769331" cy="3139321"/>
          </a:xfrm>
          <a:prstGeom prst="rect">
            <a:avLst/>
          </a:prstGeom>
          <a:solidFill>
            <a:schemeClr val="bg1"/>
          </a:solidFill>
        </p:spPr>
        <p:txBody>
          <a:bodyPr wrap="none" rtlCol="0">
            <a:spAutoFit/>
          </a:bodyPr>
          <a:lstStyle/>
          <a:p>
            <a:r>
              <a:rPr lang="en-US" dirty="0"/>
              <a:t>Table shows</a:t>
            </a:r>
          </a:p>
          <a:p>
            <a:r>
              <a:rPr lang="en-US" dirty="0"/>
              <a:t>yield nutrient </a:t>
            </a:r>
          </a:p>
          <a:p>
            <a:r>
              <a:rPr lang="en-US" dirty="0"/>
              <a:t>uptake for an </a:t>
            </a:r>
          </a:p>
          <a:p>
            <a:r>
              <a:rPr lang="en-US" dirty="0"/>
              <a:t>experiment in </a:t>
            </a:r>
          </a:p>
          <a:p>
            <a:r>
              <a:rPr lang="en-US" dirty="0"/>
              <a:t>Alabama. </a:t>
            </a:r>
          </a:p>
          <a:p>
            <a:endParaRPr lang="en-US" dirty="0"/>
          </a:p>
          <a:p>
            <a:r>
              <a:rPr lang="en-US" dirty="0"/>
              <a:t>Note: </a:t>
            </a:r>
            <a:r>
              <a:rPr lang="en-US" dirty="0" err="1"/>
              <a:t>NUOnet</a:t>
            </a:r>
            <a:endParaRPr lang="en-US" dirty="0"/>
          </a:p>
          <a:p>
            <a:r>
              <a:rPr lang="en-US" dirty="0"/>
              <a:t>was not part of</a:t>
            </a:r>
          </a:p>
          <a:p>
            <a:r>
              <a:rPr lang="en-US" dirty="0"/>
              <a:t>first trials for </a:t>
            </a:r>
          </a:p>
          <a:p>
            <a:r>
              <a:rPr lang="en-US" dirty="0"/>
              <a:t>DAPP as it was</a:t>
            </a:r>
          </a:p>
          <a:p>
            <a:r>
              <a:rPr lang="en-US" dirty="0"/>
              <a:t>in development. </a:t>
            </a:r>
          </a:p>
        </p:txBody>
      </p:sp>
    </p:spTree>
    <p:extLst>
      <p:ext uri="{BB962C8B-B14F-4D97-AF65-F5344CB8AC3E}">
        <p14:creationId xmlns:p14="http://schemas.microsoft.com/office/powerpoint/2010/main" val="439948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9C1CD-2149-4FAA-86A6-EBA316388060}"/>
              </a:ext>
            </a:extLst>
          </p:cNvPr>
          <p:cNvSpPr>
            <a:spLocks noGrp="1"/>
          </p:cNvSpPr>
          <p:nvPr>
            <p:ph type="title"/>
          </p:nvPr>
        </p:nvSpPr>
        <p:spPr>
          <a:xfrm>
            <a:off x="533400" y="0"/>
            <a:ext cx="8229600" cy="639762"/>
          </a:xfrm>
        </p:spPr>
        <p:txBody>
          <a:bodyPr>
            <a:normAutofit/>
          </a:bodyPr>
          <a:lstStyle/>
          <a:p>
            <a:r>
              <a:rPr lang="en-US" sz="2400" dirty="0"/>
              <a:t>Dairy Experiment Animals</a:t>
            </a:r>
          </a:p>
        </p:txBody>
      </p:sp>
      <p:pic>
        <p:nvPicPr>
          <p:cNvPr id="4" name="Picture 3">
            <a:extLst>
              <a:ext uri="{FF2B5EF4-FFF2-40B4-BE49-F238E27FC236}">
                <a16:creationId xmlns:a16="http://schemas.microsoft.com/office/drawing/2014/main" id="{903F44A9-D08F-476A-8B39-3C6E6B7B0A8F}"/>
              </a:ext>
            </a:extLst>
          </p:cNvPr>
          <p:cNvPicPr>
            <a:picLocks noChangeAspect="1"/>
          </p:cNvPicPr>
          <p:nvPr/>
        </p:nvPicPr>
        <p:blipFill>
          <a:blip r:embed="rId2"/>
          <a:stretch>
            <a:fillRect/>
          </a:stretch>
        </p:blipFill>
        <p:spPr>
          <a:xfrm>
            <a:off x="0" y="762000"/>
            <a:ext cx="9144000" cy="6095999"/>
          </a:xfrm>
          <a:prstGeom prst="rect">
            <a:avLst/>
          </a:prstGeom>
        </p:spPr>
      </p:pic>
      <p:cxnSp>
        <p:nvCxnSpPr>
          <p:cNvPr id="5" name="Straight Arrow Connector 4">
            <a:extLst>
              <a:ext uri="{FF2B5EF4-FFF2-40B4-BE49-F238E27FC236}">
                <a16:creationId xmlns:a16="http://schemas.microsoft.com/office/drawing/2014/main" id="{1ED59ED1-B264-42D8-8CC5-44617E94825B}"/>
              </a:ext>
            </a:extLst>
          </p:cNvPr>
          <p:cNvCxnSpPr>
            <a:cxnSpLocks/>
          </p:cNvCxnSpPr>
          <p:nvPr/>
        </p:nvCxnSpPr>
        <p:spPr>
          <a:xfrm>
            <a:off x="3886200" y="37338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D6FF85-6EA1-46D8-9438-B7D26AC138AC}"/>
              </a:ext>
            </a:extLst>
          </p:cNvPr>
          <p:cNvCxnSpPr>
            <a:cxnSpLocks/>
          </p:cNvCxnSpPr>
          <p:nvPr/>
        </p:nvCxnSpPr>
        <p:spPr>
          <a:xfrm>
            <a:off x="2286000" y="37338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9DE78B6-A2B0-4456-959B-A85B2B86879B}"/>
              </a:ext>
            </a:extLst>
          </p:cNvPr>
          <p:cNvSpPr txBox="1"/>
          <p:nvPr/>
        </p:nvSpPr>
        <p:spPr>
          <a:xfrm>
            <a:off x="152400" y="3962400"/>
            <a:ext cx="1635832" cy="1477328"/>
          </a:xfrm>
          <a:prstGeom prst="rect">
            <a:avLst/>
          </a:prstGeom>
          <a:noFill/>
        </p:spPr>
        <p:txBody>
          <a:bodyPr wrap="none" rtlCol="0">
            <a:spAutoFit/>
          </a:bodyPr>
          <a:lstStyle/>
          <a:p>
            <a:r>
              <a:rPr lang="en-US" dirty="0"/>
              <a:t>Table shows</a:t>
            </a:r>
          </a:p>
          <a:p>
            <a:r>
              <a:rPr lang="en-US" dirty="0"/>
              <a:t>the percent dry</a:t>
            </a:r>
          </a:p>
          <a:p>
            <a:r>
              <a:rPr lang="en-US" dirty="0"/>
              <a:t>matter of the </a:t>
            </a:r>
          </a:p>
          <a:p>
            <a:r>
              <a:rPr lang="en-US" dirty="0"/>
              <a:t>feed used for</a:t>
            </a:r>
          </a:p>
          <a:p>
            <a:r>
              <a:rPr lang="en-US" dirty="0"/>
              <a:t>first trials</a:t>
            </a:r>
          </a:p>
        </p:txBody>
      </p:sp>
    </p:spTree>
    <p:extLst>
      <p:ext uri="{BB962C8B-B14F-4D97-AF65-F5344CB8AC3E}">
        <p14:creationId xmlns:p14="http://schemas.microsoft.com/office/powerpoint/2010/main" val="1581287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360BA-8050-42EA-B4A8-482E993DC795}"/>
              </a:ext>
            </a:extLst>
          </p:cNvPr>
          <p:cNvSpPr>
            <a:spLocks noGrp="1"/>
          </p:cNvSpPr>
          <p:nvPr>
            <p:ph type="title"/>
          </p:nvPr>
        </p:nvSpPr>
        <p:spPr>
          <a:xfrm>
            <a:off x="457200" y="0"/>
            <a:ext cx="8229600" cy="715962"/>
          </a:xfrm>
        </p:spPr>
        <p:txBody>
          <a:bodyPr>
            <a:normAutofit/>
          </a:bodyPr>
          <a:lstStyle/>
          <a:p>
            <a:r>
              <a:rPr lang="en-US" sz="2400" dirty="0"/>
              <a:t>Milk Sample Analysis</a:t>
            </a:r>
          </a:p>
        </p:txBody>
      </p:sp>
      <p:pic>
        <p:nvPicPr>
          <p:cNvPr id="5" name="Picture 4">
            <a:extLst>
              <a:ext uri="{FF2B5EF4-FFF2-40B4-BE49-F238E27FC236}">
                <a16:creationId xmlns:a16="http://schemas.microsoft.com/office/drawing/2014/main" id="{EEFD4FCD-8C49-4D99-A51E-A52D6262FA61}"/>
              </a:ext>
            </a:extLst>
          </p:cNvPr>
          <p:cNvPicPr>
            <a:picLocks noChangeAspect="1"/>
          </p:cNvPicPr>
          <p:nvPr/>
        </p:nvPicPr>
        <p:blipFill>
          <a:blip r:embed="rId2"/>
          <a:stretch>
            <a:fillRect/>
          </a:stretch>
        </p:blipFill>
        <p:spPr>
          <a:xfrm>
            <a:off x="0" y="715962"/>
            <a:ext cx="9144000" cy="6142038"/>
          </a:xfrm>
          <a:prstGeom prst="rect">
            <a:avLst/>
          </a:prstGeom>
        </p:spPr>
      </p:pic>
      <p:cxnSp>
        <p:nvCxnSpPr>
          <p:cNvPr id="4" name="Straight Arrow Connector 3">
            <a:extLst>
              <a:ext uri="{FF2B5EF4-FFF2-40B4-BE49-F238E27FC236}">
                <a16:creationId xmlns:a16="http://schemas.microsoft.com/office/drawing/2014/main" id="{6BB192FF-D0D0-4EB6-B680-EE6B1C6B3F07}"/>
              </a:ext>
            </a:extLst>
          </p:cNvPr>
          <p:cNvCxnSpPr>
            <a:cxnSpLocks/>
          </p:cNvCxnSpPr>
          <p:nvPr/>
        </p:nvCxnSpPr>
        <p:spPr>
          <a:xfrm>
            <a:off x="4343400" y="44196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AD12226-1F3A-486C-AC41-C692BBBF5934}"/>
              </a:ext>
            </a:extLst>
          </p:cNvPr>
          <p:cNvCxnSpPr>
            <a:cxnSpLocks/>
          </p:cNvCxnSpPr>
          <p:nvPr/>
        </p:nvCxnSpPr>
        <p:spPr>
          <a:xfrm>
            <a:off x="3810000" y="44196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ABA26A8-5B78-42B2-B68B-13AEAF0CE267}"/>
              </a:ext>
            </a:extLst>
          </p:cNvPr>
          <p:cNvCxnSpPr>
            <a:cxnSpLocks/>
          </p:cNvCxnSpPr>
          <p:nvPr/>
        </p:nvCxnSpPr>
        <p:spPr>
          <a:xfrm>
            <a:off x="2209800" y="4419600"/>
            <a:ext cx="0" cy="304800"/>
          </a:xfrm>
          <a:prstGeom prst="straightConnector1">
            <a:avLst/>
          </a:prstGeom>
          <a:ln w="222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BCA579B-7433-416B-8E84-24727D784738}"/>
              </a:ext>
            </a:extLst>
          </p:cNvPr>
          <p:cNvSpPr txBox="1"/>
          <p:nvPr/>
        </p:nvSpPr>
        <p:spPr>
          <a:xfrm>
            <a:off x="152400" y="3962400"/>
            <a:ext cx="1750287" cy="1754326"/>
          </a:xfrm>
          <a:prstGeom prst="rect">
            <a:avLst/>
          </a:prstGeom>
          <a:noFill/>
        </p:spPr>
        <p:txBody>
          <a:bodyPr wrap="none" rtlCol="0">
            <a:spAutoFit/>
          </a:bodyPr>
          <a:lstStyle/>
          <a:p>
            <a:r>
              <a:rPr lang="en-US" dirty="0"/>
              <a:t>Table shows</a:t>
            </a:r>
          </a:p>
          <a:p>
            <a:r>
              <a:rPr lang="en-US" dirty="0"/>
              <a:t>the mineral</a:t>
            </a:r>
          </a:p>
          <a:p>
            <a:r>
              <a:rPr lang="en-US" dirty="0"/>
              <a:t>analysis</a:t>
            </a:r>
          </a:p>
          <a:p>
            <a:r>
              <a:rPr lang="en-US" dirty="0"/>
              <a:t>of the milk from </a:t>
            </a:r>
          </a:p>
          <a:p>
            <a:r>
              <a:rPr lang="en-US" dirty="0"/>
              <a:t>each cow for</a:t>
            </a:r>
          </a:p>
          <a:p>
            <a:r>
              <a:rPr lang="en-US" dirty="0"/>
              <a:t>first trials</a:t>
            </a:r>
          </a:p>
        </p:txBody>
      </p:sp>
    </p:spTree>
    <p:extLst>
      <p:ext uri="{BB962C8B-B14F-4D97-AF65-F5344CB8AC3E}">
        <p14:creationId xmlns:p14="http://schemas.microsoft.com/office/powerpoint/2010/main" val="104689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3463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CA0828C-846D-45DC-BC24-BCD563329D6D}"/>
              </a:ext>
            </a:extLst>
          </p:cNvPr>
          <p:cNvPicPr>
            <a:picLocks noChangeAspect="1"/>
          </p:cNvPicPr>
          <p:nvPr/>
        </p:nvPicPr>
        <p:blipFill>
          <a:blip r:embed="rId3"/>
          <a:stretch>
            <a:fillRect/>
          </a:stretch>
        </p:blipFill>
        <p:spPr>
          <a:xfrm>
            <a:off x="76200" y="1288327"/>
            <a:ext cx="5029200" cy="2697957"/>
          </a:xfrm>
          <a:prstGeom prst="rect">
            <a:avLst/>
          </a:prstGeom>
        </p:spPr>
      </p:pic>
      <p:sp>
        <p:nvSpPr>
          <p:cNvPr id="9" name="Title 1">
            <a:extLst>
              <a:ext uri="{FF2B5EF4-FFF2-40B4-BE49-F238E27FC236}">
                <a16:creationId xmlns:a16="http://schemas.microsoft.com/office/drawing/2014/main" id="{34A19B2A-EE48-4E6C-B855-7BA471C7EF9F}"/>
              </a:ext>
            </a:extLst>
          </p:cNvPr>
          <p:cNvSpPr>
            <a:spLocks noGrp="1"/>
          </p:cNvSpPr>
          <p:nvPr>
            <p:ph type="title"/>
          </p:nvPr>
        </p:nvSpPr>
        <p:spPr>
          <a:xfrm>
            <a:off x="90377" y="-76200"/>
            <a:ext cx="9067800" cy="1143000"/>
          </a:xfrm>
        </p:spPr>
        <p:txBody>
          <a:bodyPr>
            <a:noAutofit/>
          </a:bodyPr>
          <a:lstStyle/>
          <a:p>
            <a:pPr algn="l"/>
            <a:r>
              <a:rPr lang="en-US" sz="2800" b="1" dirty="0"/>
              <a:t>Impact: </a:t>
            </a:r>
            <a:r>
              <a:rPr lang="en-US" sz="2800" dirty="0"/>
              <a:t>The proof of concept for the </a:t>
            </a:r>
            <a:r>
              <a:rPr lang="en-US" sz="2800" b="1" dirty="0"/>
              <a:t>field component of the DAPP database efforts was released in the fall of 2018</a:t>
            </a:r>
            <a:r>
              <a:rPr lang="en-US" sz="2800" dirty="0"/>
              <a:t>. </a:t>
            </a:r>
          </a:p>
        </p:txBody>
      </p:sp>
      <p:grpSp>
        <p:nvGrpSpPr>
          <p:cNvPr id="38" name="Group 37">
            <a:extLst>
              <a:ext uri="{FF2B5EF4-FFF2-40B4-BE49-F238E27FC236}">
                <a16:creationId xmlns:a16="http://schemas.microsoft.com/office/drawing/2014/main" id="{C9D50A0D-C818-431A-9599-E3B1E3723EC1}"/>
              </a:ext>
            </a:extLst>
          </p:cNvPr>
          <p:cNvGrpSpPr/>
          <p:nvPr/>
        </p:nvGrpSpPr>
        <p:grpSpPr>
          <a:xfrm>
            <a:off x="5864391" y="1288327"/>
            <a:ext cx="7318210" cy="2569176"/>
            <a:chOff x="225591" y="220699"/>
            <a:chExt cx="9032709" cy="3189958"/>
          </a:xfrm>
        </p:grpSpPr>
        <p:pic>
          <p:nvPicPr>
            <p:cNvPr id="35" name="Picture 34">
              <a:extLst>
                <a:ext uri="{FF2B5EF4-FFF2-40B4-BE49-F238E27FC236}">
                  <a16:creationId xmlns:a16="http://schemas.microsoft.com/office/drawing/2014/main" id="{F719A074-4C80-4B30-9DDC-43889B0DE6BA}"/>
                </a:ext>
              </a:extLst>
            </p:cNvPr>
            <p:cNvPicPr>
              <a:picLocks noChangeAspect="1"/>
            </p:cNvPicPr>
            <p:nvPr/>
          </p:nvPicPr>
          <p:blipFill rotWithShape="1">
            <a:blip r:embed="rId4"/>
            <a:srcRect l="28963" t="27952" r="18728" b="2001"/>
            <a:stretch/>
          </p:blipFill>
          <p:spPr>
            <a:xfrm>
              <a:off x="225591" y="220699"/>
              <a:ext cx="3736809" cy="3189958"/>
            </a:xfrm>
            <a:prstGeom prst="rect">
              <a:avLst/>
            </a:prstGeom>
          </p:spPr>
        </p:pic>
        <p:sp>
          <p:nvSpPr>
            <p:cNvPr id="36" name="Rectangle 35">
              <a:extLst>
                <a:ext uri="{FF2B5EF4-FFF2-40B4-BE49-F238E27FC236}">
                  <a16:creationId xmlns:a16="http://schemas.microsoft.com/office/drawing/2014/main" id="{DF1C768F-5C48-44F0-80E6-605448A23CBB}"/>
                </a:ext>
              </a:extLst>
            </p:cNvPr>
            <p:cNvSpPr/>
            <p:nvPr/>
          </p:nvSpPr>
          <p:spPr>
            <a:xfrm>
              <a:off x="342901" y="2060697"/>
              <a:ext cx="8915399" cy="1337503"/>
            </a:xfrm>
            <a:prstGeom prst="rect">
              <a:avLst/>
            </a:prstGeom>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FF0000"/>
                </a:solidFill>
                <a:effectLst/>
                <a:uLnTx/>
                <a:uFillTx/>
                <a:latin typeface="Arial"/>
                <a:ea typeface="+mn-ea"/>
                <a:cs typeface="Aria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Arial"/>
                  <a:ea typeface="+mn-ea"/>
                  <a:cs typeface="Arial"/>
                </a:rPr>
                <a:t>Wisconsin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Arial"/>
                  <a:ea typeface="+mn-ea"/>
                  <a:cs typeface="Arial"/>
                </a:rPr>
                <a:t>GHG, nitrate leaching,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Arial"/>
                  <a:ea typeface="+mn-ea"/>
                  <a:cs typeface="Arial"/>
                </a:rPr>
                <a:t>surface losses data</a:t>
              </a:r>
            </a:p>
          </p:txBody>
        </p:sp>
        <p:sp>
          <p:nvSpPr>
            <p:cNvPr id="37" name="Oval 36">
              <a:extLst>
                <a:ext uri="{FF2B5EF4-FFF2-40B4-BE49-F238E27FC236}">
                  <a16:creationId xmlns:a16="http://schemas.microsoft.com/office/drawing/2014/main" id="{82E9FE41-2022-476F-BDE2-BA4DB7C9CF94}"/>
                </a:ext>
              </a:extLst>
            </p:cNvPr>
            <p:cNvSpPr/>
            <p:nvPr/>
          </p:nvSpPr>
          <p:spPr>
            <a:xfrm>
              <a:off x="2209800" y="797798"/>
              <a:ext cx="152400" cy="192802"/>
            </a:xfrm>
            <a:prstGeom prst="ellipse">
              <a:avLst/>
            </a:prstGeom>
            <a:noFill/>
            <a:ln w="25400" cap="flat" cmpd="sng" algn="ctr">
              <a:solidFill>
                <a:srgbClr val="FF0000"/>
              </a:solidFill>
              <a:prstDash val="solid"/>
            </a:ln>
            <a:effectLst/>
          </p:spPr>
          <p:txBody>
            <a:bodyPr rtlCol="0" anchor="ctr"/>
            <a:lstStyle/>
            <a:p>
              <a:pPr marL="0" marR="0" lvl="0" indent="0" algn="ctr" defTabSz="91407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Arial"/>
              </a:endParaRPr>
            </a:p>
          </p:txBody>
        </p:sp>
      </p:grpSp>
      <p:pic>
        <p:nvPicPr>
          <p:cNvPr id="39" name="Picture 38">
            <a:extLst>
              <a:ext uri="{FF2B5EF4-FFF2-40B4-BE49-F238E27FC236}">
                <a16:creationId xmlns:a16="http://schemas.microsoft.com/office/drawing/2014/main" id="{46E51A5A-0C06-4439-9550-247B1A14B938}"/>
              </a:ext>
            </a:extLst>
          </p:cNvPr>
          <p:cNvPicPr>
            <a:picLocks noChangeAspect="1"/>
          </p:cNvPicPr>
          <p:nvPr/>
        </p:nvPicPr>
        <p:blipFill>
          <a:blip r:embed="rId5"/>
          <a:stretch>
            <a:fillRect/>
          </a:stretch>
        </p:blipFill>
        <p:spPr>
          <a:xfrm>
            <a:off x="4517497" y="4080241"/>
            <a:ext cx="4467745" cy="2396759"/>
          </a:xfrm>
          <a:prstGeom prst="rect">
            <a:avLst/>
          </a:prstGeom>
        </p:spPr>
      </p:pic>
      <p:pic>
        <p:nvPicPr>
          <p:cNvPr id="40" name="Picture 39">
            <a:extLst>
              <a:ext uri="{FF2B5EF4-FFF2-40B4-BE49-F238E27FC236}">
                <a16:creationId xmlns:a16="http://schemas.microsoft.com/office/drawing/2014/main" id="{EAC456C7-E5DC-459E-8AB3-3DAAE33E0640}"/>
              </a:ext>
            </a:extLst>
          </p:cNvPr>
          <p:cNvPicPr>
            <a:picLocks noChangeAspect="1"/>
          </p:cNvPicPr>
          <p:nvPr/>
        </p:nvPicPr>
        <p:blipFill rotWithShape="1">
          <a:blip r:embed="rId6"/>
          <a:srcRect l="23182" t="6523"/>
          <a:stretch/>
        </p:blipFill>
        <p:spPr>
          <a:xfrm>
            <a:off x="1" y="4942357"/>
            <a:ext cx="2209800" cy="1442542"/>
          </a:xfrm>
          <a:prstGeom prst="rect">
            <a:avLst/>
          </a:prstGeom>
        </p:spPr>
      </p:pic>
      <p:pic>
        <p:nvPicPr>
          <p:cNvPr id="41" name="Picture 40">
            <a:extLst>
              <a:ext uri="{FF2B5EF4-FFF2-40B4-BE49-F238E27FC236}">
                <a16:creationId xmlns:a16="http://schemas.microsoft.com/office/drawing/2014/main" id="{E993FA2B-29E5-44A9-AE15-8E25E650A7BA}"/>
              </a:ext>
            </a:extLst>
          </p:cNvPr>
          <p:cNvPicPr>
            <a:picLocks noChangeAspect="1"/>
          </p:cNvPicPr>
          <p:nvPr/>
        </p:nvPicPr>
        <p:blipFill rotWithShape="1">
          <a:blip r:embed="rId7"/>
          <a:srcRect l="23530" t="5531"/>
          <a:stretch/>
        </p:blipFill>
        <p:spPr>
          <a:xfrm>
            <a:off x="2308104" y="4985833"/>
            <a:ext cx="2111090" cy="1399066"/>
          </a:xfrm>
          <a:prstGeom prst="rect">
            <a:avLst/>
          </a:prstGeom>
        </p:spPr>
      </p:pic>
      <p:sp>
        <p:nvSpPr>
          <p:cNvPr id="42" name="TextBox 41">
            <a:extLst>
              <a:ext uri="{FF2B5EF4-FFF2-40B4-BE49-F238E27FC236}">
                <a16:creationId xmlns:a16="http://schemas.microsoft.com/office/drawing/2014/main" id="{9BB269F9-C620-456A-A20B-7DCE9AEE47A1}"/>
              </a:ext>
            </a:extLst>
          </p:cNvPr>
          <p:cNvSpPr txBox="1"/>
          <p:nvPr/>
        </p:nvSpPr>
        <p:spPr>
          <a:xfrm>
            <a:off x="180747" y="4344572"/>
            <a:ext cx="1402365" cy="369332"/>
          </a:xfrm>
          <a:prstGeom prst="rect">
            <a:avLst/>
          </a:prstGeom>
          <a:noFill/>
        </p:spPr>
        <p:txBody>
          <a:bodyPr wrap="square" rtlCol="0">
            <a:spAutoFit/>
          </a:bodyPr>
          <a:lstStyle/>
          <a:p>
            <a:pPr marL="0" marR="0" lvl="0" indent="0" algn="l" defTabSz="91407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Water mm</a:t>
            </a:r>
          </a:p>
        </p:txBody>
      </p:sp>
      <p:sp>
        <p:nvSpPr>
          <p:cNvPr id="43" name="TextBox 42">
            <a:extLst>
              <a:ext uri="{FF2B5EF4-FFF2-40B4-BE49-F238E27FC236}">
                <a16:creationId xmlns:a16="http://schemas.microsoft.com/office/drawing/2014/main" id="{C9185CD5-FF24-4841-90DE-CE5C1AD91F1F}"/>
              </a:ext>
            </a:extLst>
          </p:cNvPr>
          <p:cNvSpPr txBox="1"/>
          <p:nvPr/>
        </p:nvSpPr>
        <p:spPr>
          <a:xfrm>
            <a:off x="2478324" y="4344572"/>
            <a:ext cx="1661643" cy="369332"/>
          </a:xfrm>
          <a:prstGeom prst="rect">
            <a:avLst/>
          </a:prstGeom>
          <a:noFill/>
        </p:spPr>
        <p:txBody>
          <a:bodyPr wrap="square" rtlCol="0">
            <a:spAutoFit/>
          </a:bodyPr>
          <a:lstStyle/>
          <a:p>
            <a:pPr marL="0" marR="0" lvl="0" indent="0" algn="l" defTabSz="91407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Total P kg/ha</a:t>
            </a:r>
          </a:p>
        </p:txBody>
      </p:sp>
      <p:sp>
        <p:nvSpPr>
          <p:cNvPr id="13" name="Title 1">
            <a:extLst>
              <a:ext uri="{FF2B5EF4-FFF2-40B4-BE49-F238E27FC236}">
                <a16:creationId xmlns:a16="http://schemas.microsoft.com/office/drawing/2014/main" id="{34A19B2A-EE48-4E6C-B855-7BA471C7EF9F}"/>
              </a:ext>
            </a:extLst>
          </p:cNvPr>
          <p:cNvSpPr txBox="1">
            <a:spLocks/>
          </p:cNvSpPr>
          <p:nvPr/>
        </p:nvSpPr>
        <p:spPr>
          <a:xfrm>
            <a:off x="76200" y="6096000"/>
            <a:ext cx="906780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400" dirty="0"/>
              <a:t>Delgado et al. 2018.  Agricultural Collaborative Research Outcomes System (</a:t>
            </a:r>
            <a:r>
              <a:rPr lang="en-US" sz="1400" dirty="0" err="1"/>
              <a:t>AgCROS</a:t>
            </a:r>
            <a:r>
              <a:rPr lang="en-US" sz="1400" dirty="0"/>
              <a:t>): A network of networks connecting food security, the environment, and human health. J. Soil Water </a:t>
            </a:r>
            <a:r>
              <a:rPr lang="en-US" sz="1400" dirty="0" err="1"/>
              <a:t>Conserv</a:t>
            </a:r>
            <a:r>
              <a:rPr lang="en-US" sz="1400" dirty="0"/>
              <a:t>. 73: 158A-164A.</a:t>
            </a:r>
          </a:p>
        </p:txBody>
      </p:sp>
    </p:spTree>
    <p:extLst>
      <p:ext uri="{BB962C8B-B14F-4D97-AF65-F5344CB8AC3E}">
        <p14:creationId xmlns:p14="http://schemas.microsoft.com/office/powerpoint/2010/main" val="273437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1826D13-A373-437B-A30D-D1C255A5D7AE}"/>
              </a:ext>
            </a:extLst>
          </p:cNvPr>
          <p:cNvSpPr>
            <a:spLocks noGrp="1"/>
          </p:cNvSpPr>
          <p:nvPr>
            <p:ph type="title"/>
          </p:nvPr>
        </p:nvSpPr>
        <p:spPr>
          <a:xfrm>
            <a:off x="73191" y="0"/>
            <a:ext cx="9067800" cy="1143000"/>
          </a:xfrm>
        </p:spPr>
        <p:txBody>
          <a:bodyPr>
            <a:noAutofit/>
          </a:bodyPr>
          <a:lstStyle/>
          <a:p>
            <a:pPr algn="l"/>
            <a:r>
              <a:rPr lang="en-US" sz="2200" b="1" dirty="0"/>
              <a:t>Impact: </a:t>
            </a:r>
            <a:r>
              <a:rPr lang="en-US" sz="2200" dirty="0"/>
              <a:t>The proof of concept for the DAPP-</a:t>
            </a:r>
            <a:r>
              <a:rPr lang="en-US" sz="2200" dirty="0" err="1"/>
              <a:t>NUOnet</a:t>
            </a:r>
            <a:r>
              <a:rPr lang="en-US" sz="2200" dirty="0"/>
              <a:t> effort is strengthening other databases such as </a:t>
            </a:r>
            <a:r>
              <a:rPr lang="en-US" sz="2200" dirty="0" err="1"/>
              <a:t>GRACEnet</a:t>
            </a:r>
            <a:r>
              <a:rPr lang="en-US" sz="2200" dirty="0"/>
              <a:t> and REAP (see </a:t>
            </a:r>
            <a:r>
              <a:rPr lang="en-US" sz="2200" dirty="0" err="1"/>
              <a:t>NUOnet</a:t>
            </a:r>
            <a:r>
              <a:rPr lang="en-US" sz="2200" dirty="0"/>
              <a:t> example below).</a:t>
            </a:r>
          </a:p>
        </p:txBody>
      </p:sp>
      <p:grpSp>
        <p:nvGrpSpPr>
          <p:cNvPr id="2" name="Group 1">
            <a:extLst>
              <a:ext uri="{FF2B5EF4-FFF2-40B4-BE49-F238E27FC236}">
                <a16:creationId xmlns:a16="http://schemas.microsoft.com/office/drawing/2014/main" id="{349DF12E-00C5-4EB5-BF8C-B45991524B16}"/>
              </a:ext>
            </a:extLst>
          </p:cNvPr>
          <p:cNvGrpSpPr/>
          <p:nvPr/>
        </p:nvGrpSpPr>
        <p:grpSpPr>
          <a:xfrm>
            <a:off x="4343400" y="3733800"/>
            <a:ext cx="4699604" cy="3075419"/>
            <a:chOff x="200026" y="98750"/>
            <a:chExt cx="3737172" cy="3188484"/>
          </a:xfrm>
        </p:grpSpPr>
        <p:pic>
          <p:nvPicPr>
            <p:cNvPr id="6" name="Picture 5">
              <a:extLst>
                <a:ext uri="{FF2B5EF4-FFF2-40B4-BE49-F238E27FC236}">
                  <a16:creationId xmlns:a16="http://schemas.microsoft.com/office/drawing/2014/main" id="{5E673524-ADF2-4991-BEC9-7FA3A5939E54}"/>
                </a:ext>
              </a:extLst>
            </p:cNvPr>
            <p:cNvPicPr>
              <a:picLocks noChangeAspect="1"/>
            </p:cNvPicPr>
            <p:nvPr/>
          </p:nvPicPr>
          <p:blipFill>
            <a:blip r:embed="rId3"/>
            <a:stretch>
              <a:fillRect/>
            </a:stretch>
          </p:blipFill>
          <p:spPr>
            <a:xfrm>
              <a:off x="200026" y="98750"/>
              <a:ext cx="3737172" cy="3188484"/>
            </a:xfrm>
            <a:prstGeom prst="rect">
              <a:avLst/>
            </a:prstGeom>
          </p:spPr>
        </p:pic>
        <p:sp>
          <p:nvSpPr>
            <p:cNvPr id="8" name="Oval 7">
              <a:extLst>
                <a:ext uri="{FF2B5EF4-FFF2-40B4-BE49-F238E27FC236}">
                  <a16:creationId xmlns:a16="http://schemas.microsoft.com/office/drawing/2014/main" id="{DD746C97-F549-42F8-91FB-FAC06166B81F}"/>
                </a:ext>
              </a:extLst>
            </p:cNvPr>
            <p:cNvSpPr/>
            <p:nvPr/>
          </p:nvSpPr>
          <p:spPr>
            <a:xfrm>
              <a:off x="1981200" y="762000"/>
              <a:ext cx="179288" cy="136819"/>
            </a:xfrm>
            <a:prstGeom prst="ellipse">
              <a:avLst/>
            </a:prstGeom>
            <a:noFill/>
            <a:ln w="25400" cap="flat" cmpd="sng" algn="ctr">
              <a:solidFill>
                <a:srgbClr val="FF0000"/>
              </a:solidFill>
              <a:prstDash val="solid"/>
            </a:ln>
            <a:effectLst/>
          </p:spPr>
          <p:txBody>
            <a:bodyPr rtlCol="0" anchor="ctr"/>
            <a:lstStyle/>
            <a:p>
              <a:pPr marL="0" marR="0" lvl="0" indent="0" algn="ctr" defTabSz="91407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Arial"/>
              </a:endParaRPr>
            </a:p>
          </p:txBody>
        </p:sp>
      </p:grpSp>
      <p:pic>
        <p:nvPicPr>
          <p:cNvPr id="11" name="Picture 10">
            <a:extLst>
              <a:ext uri="{FF2B5EF4-FFF2-40B4-BE49-F238E27FC236}">
                <a16:creationId xmlns:a16="http://schemas.microsoft.com/office/drawing/2014/main" id="{8AB8189F-229E-4A3D-96C2-DCF092AFF14C}"/>
              </a:ext>
            </a:extLst>
          </p:cNvPr>
          <p:cNvPicPr>
            <a:picLocks noChangeAspect="1"/>
          </p:cNvPicPr>
          <p:nvPr/>
        </p:nvPicPr>
        <p:blipFill rotWithShape="1">
          <a:blip r:embed="rId4"/>
          <a:srcRect l="35833" t="23592"/>
          <a:stretch/>
        </p:blipFill>
        <p:spPr>
          <a:xfrm>
            <a:off x="132468" y="4644732"/>
            <a:ext cx="3405338" cy="2175327"/>
          </a:xfrm>
          <a:prstGeom prst="rect">
            <a:avLst/>
          </a:prstGeom>
        </p:spPr>
      </p:pic>
      <p:pic>
        <p:nvPicPr>
          <p:cNvPr id="12" name="Picture 11">
            <a:extLst>
              <a:ext uri="{FF2B5EF4-FFF2-40B4-BE49-F238E27FC236}">
                <a16:creationId xmlns:a16="http://schemas.microsoft.com/office/drawing/2014/main" id="{7454316E-9F34-4161-B16C-D591DF81174D}"/>
              </a:ext>
            </a:extLst>
          </p:cNvPr>
          <p:cNvPicPr>
            <a:picLocks noChangeAspect="1"/>
          </p:cNvPicPr>
          <p:nvPr/>
        </p:nvPicPr>
        <p:blipFill rotWithShape="1">
          <a:blip r:embed="rId5"/>
          <a:srcRect l="35833" t="25145"/>
          <a:stretch/>
        </p:blipFill>
        <p:spPr>
          <a:xfrm>
            <a:off x="132469" y="2421222"/>
            <a:ext cx="3436782" cy="2150778"/>
          </a:xfrm>
          <a:prstGeom prst="rect">
            <a:avLst/>
          </a:prstGeom>
        </p:spPr>
      </p:pic>
      <p:sp>
        <p:nvSpPr>
          <p:cNvPr id="13" name="TextBox 12">
            <a:extLst>
              <a:ext uri="{FF2B5EF4-FFF2-40B4-BE49-F238E27FC236}">
                <a16:creationId xmlns:a16="http://schemas.microsoft.com/office/drawing/2014/main" id="{2F360EA0-6851-42A5-82F6-6806B19BAF3A}"/>
              </a:ext>
            </a:extLst>
          </p:cNvPr>
          <p:cNvSpPr txBox="1"/>
          <p:nvPr/>
        </p:nvSpPr>
        <p:spPr>
          <a:xfrm>
            <a:off x="1632806" y="5345205"/>
            <a:ext cx="1905000" cy="369332"/>
          </a:xfrm>
          <a:prstGeom prst="rect">
            <a:avLst/>
          </a:prstGeom>
          <a:noFill/>
        </p:spPr>
        <p:txBody>
          <a:bodyPr wrap="square" rtlCol="0">
            <a:spAutoFit/>
          </a:bodyPr>
          <a:lstStyle/>
          <a:p>
            <a:pPr marL="0" marR="0" lvl="0" indent="0" algn="l" defTabSz="91407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mg NO</a:t>
            </a:r>
            <a:r>
              <a:rPr kumimoji="0" lang="en-US" sz="1800" b="0" i="0" u="none" strike="noStrike" kern="1200" cap="none" spc="0" normalizeH="0" baseline="-25000" noProof="0" dirty="0">
                <a:ln>
                  <a:noFill/>
                </a:ln>
                <a:solidFill>
                  <a:srgbClr val="FF0000"/>
                </a:solidFill>
                <a:effectLst/>
                <a:uLnTx/>
                <a:uFillTx/>
                <a:latin typeface="Arial"/>
                <a:ea typeface="+mn-ea"/>
                <a:cs typeface="Arial"/>
              </a:rPr>
              <a:t>3</a:t>
            </a:r>
            <a:r>
              <a:rPr kumimoji="0" lang="en-US" sz="1800" b="0" i="0" u="none" strike="noStrike" kern="1200" cap="none" spc="0" normalizeH="0" baseline="0" noProof="0" dirty="0">
                <a:ln>
                  <a:noFill/>
                </a:ln>
                <a:solidFill>
                  <a:srgbClr val="FF0000"/>
                </a:solidFill>
                <a:effectLst/>
                <a:uLnTx/>
                <a:uFillTx/>
                <a:latin typeface="Arial"/>
                <a:ea typeface="+mn-ea"/>
                <a:cs typeface="Arial"/>
              </a:rPr>
              <a:t> N/ha</a:t>
            </a:r>
          </a:p>
        </p:txBody>
      </p:sp>
      <p:sp>
        <p:nvSpPr>
          <p:cNvPr id="14" name="TextBox 13">
            <a:extLst>
              <a:ext uri="{FF2B5EF4-FFF2-40B4-BE49-F238E27FC236}">
                <a16:creationId xmlns:a16="http://schemas.microsoft.com/office/drawing/2014/main" id="{FD2E3CB4-00B9-4086-A63E-0262FCD6AA4B}"/>
              </a:ext>
            </a:extLst>
          </p:cNvPr>
          <p:cNvSpPr txBox="1"/>
          <p:nvPr/>
        </p:nvSpPr>
        <p:spPr>
          <a:xfrm>
            <a:off x="1835137" y="3059668"/>
            <a:ext cx="2266949" cy="369332"/>
          </a:xfrm>
          <a:prstGeom prst="rect">
            <a:avLst/>
          </a:prstGeom>
          <a:noFill/>
        </p:spPr>
        <p:txBody>
          <a:bodyPr wrap="square" rtlCol="0">
            <a:spAutoFit/>
          </a:bodyPr>
          <a:lstStyle/>
          <a:p>
            <a:pPr marL="0" marR="0" lvl="0" indent="0" algn="l" defTabSz="914079"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N</a:t>
            </a:r>
            <a:r>
              <a:rPr kumimoji="0" lang="en-US" sz="1800" b="0" i="0" u="none" strike="noStrike" kern="1200" cap="none" spc="0" normalizeH="0" baseline="-25000" noProof="0" dirty="0">
                <a:ln>
                  <a:noFill/>
                </a:ln>
                <a:solidFill>
                  <a:srgbClr val="FF0000"/>
                </a:solidFill>
                <a:effectLst/>
                <a:uLnTx/>
                <a:uFillTx/>
                <a:latin typeface="Arial"/>
                <a:ea typeface="+mn-ea"/>
                <a:cs typeface="Arial"/>
              </a:rPr>
              <a:t>2</a:t>
            </a:r>
            <a:r>
              <a:rPr kumimoji="0" lang="en-US" sz="1800" b="0" i="0" u="none" strike="noStrike" kern="1200" cap="none" spc="0" normalizeH="0" baseline="0" noProof="0" dirty="0">
                <a:ln>
                  <a:noFill/>
                </a:ln>
                <a:solidFill>
                  <a:srgbClr val="FF0000"/>
                </a:solidFill>
                <a:effectLst/>
                <a:uLnTx/>
                <a:uFillTx/>
                <a:latin typeface="Arial"/>
                <a:ea typeface="+mn-ea"/>
                <a:cs typeface="Arial"/>
              </a:rPr>
              <a:t>O g N/ha</a:t>
            </a:r>
          </a:p>
        </p:txBody>
      </p:sp>
      <p:sp>
        <p:nvSpPr>
          <p:cNvPr id="15" name="Rectangle 14">
            <a:extLst>
              <a:ext uri="{FF2B5EF4-FFF2-40B4-BE49-F238E27FC236}">
                <a16:creationId xmlns:a16="http://schemas.microsoft.com/office/drawing/2014/main" id="{83CE8E1F-FD7D-42AD-9F76-CE102AAB210F}"/>
              </a:ext>
            </a:extLst>
          </p:cNvPr>
          <p:cNvSpPr/>
          <p:nvPr/>
        </p:nvSpPr>
        <p:spPr>
          <a:xfrm>
            <a:off x="4343400" y="5529871"/>
            <a:ext cx="8915400" cy="1200329"/>
          </a:xfrm>
          <a:prstGeom prst="rect">
            <a:avLst/>
          </a:prstGeom>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FF0000"/>
              </a:solidFill>
              <a:effectLst/>
              <a:uLnTx/>
              <a:uFillTx/>
              <a:latin typeface="Arial"/>
              <a:ea typeface="+mn-ea"/>
              <a:cs typeface="Arial"/>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Iowa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GHG and nitrate leaching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(observed and modeled) data</a:t>
            </a:r>
          </a:p>
        </p:txBody>
      </p:sp>
      <p:sp>
        <p:nvSpPr>
          <p:cNvPr id="16" name="Title 1">
            <a:extLst>
              <a:ext uri="{FF2B5EF4-FFF2-40B4-BE49-F238E27FC236}">
                <a16:creationId xmlns:a16="http://schemas.microsoft.com/office/drawing/2014/main" id="{12D65B83-D009-4EF7-9D05-43DEE3C2F919}"/>
              </a:ext>
            </a:extLst>
          </p:cNvPr>
          <p:cNvSpPr txBox="1">
            <a:spLocks/>
          </p:cNvSpPr>
          <p:nvPr/>
        </p:nvSpPr>
        <p:spPr>
          <a:xfrm>
            <a:off x="46811" y="1072341"/>
            <a:ext cx="9120559"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j-ea"/>
                <a:cs typeface="+mj-cs"/>
              </a:rPr>
              <a:t>In the USA about </a:t>
            </a:r>
            <a:r>
              <a:rPr kumimoji="0" lang="en-US" sz="2000" b="1" i="0" u="none" strike="noStrike" kern="1200" cap="none" spc="0" normalizeH="0" baseline="0" noProof="0" dirty="0">
                <a:ln>
                  <a:noFill/>
                </a:ln>
                <a:effectLst/>
                <a:uLnTx/>
                <a:uFillTx/>
                <a:latin typeface="Calibri"/>
                <a:ea typeface="+mj-ea"/>
                <a:cs typeface="+mj-cs"/>
              </a:rPr>
              <a:t>78% of GHG </a:t>
            </a:r>
            <a:r>
              <a:rPr kumimoji="0" lang="en-US" sz="2000" b="0" i="0" u="none" strike="noStrike" kern="1200" cap="none" spc="0" normalizeH="0" baseline="0" noProof="0" dirty="0">
                <a:ln>
                  <a:noFill/>
                </a:ln>
                <a:solidFill>
                  <a:prstClr val="black"/>
                </a:solidFill>
                <a:effectLst/>
                <a:uLnTx/>
                <a:uFillTx/>
                <a:latin typeface="Calibri"/>
                <a:ea typeface="+mj-ea"/>
                <a:cs typeface="+mj-cs"/>
              </a:rPr>
              <a:t>emissions </a:t>
            </a:r>
            <a:r>
              <a:rPr kumimoji="0" lang="en-US" sz="2000" b="1" i="0" u="none" strike="noStrike" kern="1200" cap="none" spc="0" normalizeH="0" baseline="0" noProof="0" dirty="0">
                <a:ln>
                  <a:noFill/>
                </a:ln>
                <a:solidFill>
                  <a:prstClr val="black"/>
                </a:solidFill>
                <a:effectLst/>
                <a:uLnTx/>
                <a:uFillTx/>
                <a:latin typeface="Calibri"/>
                <a:ea typeface="+mj-ea"/>
                <a:cs typeface="+mj-cs"/>
              </a:rPr>
              <a:t>from agriculture are from reactive N</a:t>
            </a:r>
            <a:r>
              <a:rPr kumimoji="0" lang="en-US" sz="2000" b="1" i="0" u="none" strike="noStrike" kern="1200" cap="none" spc="0" normalizeH="0" baseline="-25000" noProof="0" dirty="0">
                <a:ln>
                  <a:noFill/>
                </a:ln>
                <a:solidFill>
                  <a:prstClr val="black"/>
                </a:solidFill>
                <a:effectLst/>
                <a:uLnTx/>
                <a:uFillTx/>
                <a:latin typeface="Calibri"/>
                <a:ea typeface="+mj-ea"/>
                <a:cs typeface="+mj-cs"/>
              </a:rPr>
              <a:t>2</a:t>
            </a:r>
            <a:r>
              <a:rPr kumimoji="0" lang="en-US" sz="2000" b="1" i="0" u="none" strike="noStrike" kern="1200" cap="none" spc="0" normalizeH="0" baseline="0" noProof="0" dirty="0">
                <a:ln>
                  <a:noFill/>
                </a:ln>
                <a:solidFill>
                  <a:prstClr val="black"/>
                </a:solidFill>
                <a:effectLst/>
                <a:uLnTx/>
                <a:uFillTx/>
                <a:latin typeface="Calibri"/>
                <a:ea typeface="+mj-ea"/>
                <a:cs typeface="+mj-cs"/>
              </a:rPr>
              <a:t>O</a:t>
            </a:r>
            <a:r>
              <a:rPr kumimoji="0" lang="en-US" sz="2000" b="0" i="0" u="none" strike="noStrike" kern="1200" cap="none" spc="0" normalizeH="0" baseline="0" noProof="0" dirty="0">
                <a:ln>
                  <a:noFill/>
                </a:ln>
                <a:solidFill>
                  <a:prstClr val="black"/>
                </a:solidFill>
                <a:effectLst/>
                <a:uLnTx/>
                <a:uFillTx/>
                <a:latin typeface="Calibri"/>
                <a:ea typeface="+mj-ea"/>
                <a:cs typeface="+mj-cs"/>
              </a:rPr>
              <a:t>.</a:t>
            </a:r>
          </a:p>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j-ea"/>
                <a:cs typeface="+mj-cs"/>
              </a:rPr>
              <a:t>About </a:t>
            </a:r>
            <a:r>
              <a:rPr kumimoji="0" lang="en-US" sz="2000" b="1" i="0" u="none" strike="noStrike" kern="1200" cap="none" spc="0" normalizeH="0" baseline="0" noProof="0" dirty="0">
                <a:ln>
                  <a:noFill/>
                </a:ln>
                <a:solidFill>
                  <a:prstClr val="black"/>
                </a:solidFill>
                <a:effectLst/>
                <a:uLnTx/>
                <a:uFillTx/>
                <a:latin typeface="Calibri"/>
                <a:ea typeface="+mj-ea"/>
                <a:cs typeface="+mj-cs"/>
              </a:rPr>
              <a:t>20% </a:t>
            </a:r>
            <a:r>
              <a:rPr kumimoji="0" lang="en-US" sz="2000" b="0" i="0" u="none" strike="noStrike" kern="1200" cap="none" spc="0" normalizeH="0" baseline="0" noProof="0" dirty="0">
                <a:ln>
                  <a:noFill/>
                </a:ln>
                <a:solidFill>
                  <a:prstClr val="black"/>
                </a:solidFill>
                <a:effectLst/>
                <a:uLnTx/>
                <a:uFillTx/>
                <a:latin typeface="Calibri"/>
                <a:ea typeface="+mj-ea"/>
                <a:cs typeface="+mj-cs"/>
              </a:rPr>
              <a:t>of these emissions are from </a:t>
            </a:r>
            <a:r>
              <a:rPr kumimoji="0" lang="en-US" sz="2000" b="1" i="0" u="none" strike="noStrike" kern="1200" cap="none" spc="0" normalizeH="0" baseline="0" noProof="0" dirty="0">
                <a:ln>
                  <a:noFill/>
                </a:ln>
                <a:solidFill>
                  <a:prstClr val="black"/>
                </a:solidFill>
                <a:effectLst/>
                <a:uLnTx/>
                <a:uFillTx/>
                <a:latin typeface="Calibri"/>
                <a:ea typeface="+mj-ea"/>
                <a:cs typeface="+mj-cs"/>
              </a:rPr>
              <a:t>indirect N</a:t>
            </a:r>
            <a:r>
              <a:rPr kumimoji="0" lang="en-US" sz="2000" b="1" i="0" u="none" strike="noStrike" kern="1200" cap="none" spc="0" normalizeH="0" baseline="-25000" noProof="0" dirty="0">
                <a:ln>
                  <a:noFill/>
                </a:ln>
                <a:solidFill>
                  <a:prstClr val="black"/>
                </a:solidFill>
                <a:effectLst/>
                <a:uLnTx/>
                <a:uFillTx/>
                <a:latin typeface="Calibri"/>
                <a:ea typeface="+mj-ea"/>
                <a:cs typeface="+mj-cs"/>
              </a:rPr>
              <a:t>2</a:t>
            </a:r>
            <a:r>
              <a:rPr kumimoji="0" lang="en-US" sz="2000" b="1" i="0" u="none" strike="noStrike" kern="1200" cap="none" spc="0" normalizeH="0" baseline="0" noProof="0" dirty="0">
                <a:ln>
                  <a:noFill/>
                </a:ln>
                <a:solidFill>
                  <a:prstClr val="black"/>
                </a:solidFill>
                <a:effectLst/>
                <a:uLnTx/>
                <a:uFillTx/>
                <a:latin typeface="Calibri"/>
                <a:ea typeface="+mj-ea"/>
                <a:cs typeface="+mj-cs"/>
              </a:rPr>
              <a:t>O </a:t>
            </a:r>
            <a:r>
              <a:rPr kumimoji="0" lang="en-US" sz="2000" b="0" i="0" u="none" strike="noStrike" kern="1200" cap="none" spc="0" normalizeH="0" baseline="0" noProof="0" dirty="0">
                <a:ln>
                  <a:noFill/>
                </a:ln>
                <a:solidFill>
                  <a:prstClr val="black"/>
                </a:solidFill>
                <a:effectLst/>
                <a:uLnTx/>
                <a:uFillTx/>
                <a:latin typeface="Calibri"/>
                <a:ea typeface="+mj-ea"/>
                <a:cs typeface="+mj-cs"/>
              </a:rPr>
              <a:t>emissions resulting from NO</a:t>
            </a:r>
            <a:r>
              <a:rPr kumimoji="0" lang="en-US" sz="2000" b="0" i="0" u="none" strike="noStrike" kern="1200" cap="none" spc="0" normalizeH="0" baseline="-25000" noProof="0" dirty="0">
                <a:ln>
                  <a:noFill/>
                </a:ln>
                <a:solidFill>
                  <a:prstClr val="black"/>
                </a:solidFill>
                <a:effectLst/>
                <a:uLnTx/>
                <a:uFillTx/>
                <a:latin typeface="Calibri"/>
                <a:ea typeface="+mj-ea"/>
                <a:cs typeface="+mj-cs"/>
              </a:rPr>
              <a:t>3</a:t>
            </a:r>
            <a:r>
              <a:rPr kumimoji="0" lang="en-US" sz="2000" b="0" i="0" u="none" strike="noStrike" kern="1200" cap="none" spc="0" normalizeH="0" baseline="0" noProof="0" dirty="0">
                <a:ln>
                  <a:noFill/>
                </a:ln>
                <a:solidFill>
                  <a:prstClr val="black"/>
                </a:solidFill>
                <a:effectLst/>
                <a:uLnTx/>
                <a:uFillTx/>
                <a:latin typeface="Calibri"/>
                <a:ea typeface="+mj-ea"/>
                <a:cs typeface="+mj-cs"/>
              </a:rPr>
              <a:t>-N leaching, NH</a:t>
            </a:r>
            <a:r>
              <a:rPr kumimoji="0" lang="en-US" sz="2000" b="0" i="0" u="none" strike="noStrike" kern="1200" cap="none" spc="0" normalizeH="0" baseline="-25000" noProof="0" dirty="0">
                <a:ln>
                  <a:noFill/>
                </a:ln>
                <a:solidFill>
                  <a:prstClr val="black"/>
                </a:solidFill>
                <a:effectLst/>
                <a:uLnTx/>
                <a:uFillTx/>
                <a:latin typeface="Calibri"/>
                <a:ea typeface="+mj-ea"/>
                <a:cs typeface="+mj-cs"/>
              </a:rPr>
              <a:t>3</a:t>
            </a:r>
            <a:r>
              <a:rPr kumimoji="0" lang="en-US" sz="2000" b="0" i="0" u="none" strike="noStrike" kern="1200" cap="none" spc="0" normalizeH="0" baseline="0" noProof="0" dirty="0">
                <a:ln>
                  <a:noFill/>
                </a:ln>
                <a:solidFill>
                  <a:prstClr val="black"/>
                </a:solidFill>
                <a:effectLst/>
                <a:uLnTx/>
                <a:uFillTx/>
                <a:latin typeface="Calibri"/>
                <a:ea typeface="+mj-ea"/>
                <a:cs typeface="+mj-cs"/>
              </a:rPr>
              <a:t> volatilization and other N loss pathways. </a:t>
            </a:r>
          </a:p>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j-ea"/>
                <a:cs typeface="+mj-cs"/>
              </a:rPr>
              <a:t>Databases such as </a:t>
            </a:r>
            <a:r>
              <a:rPr kumimoji="0" lang="en-US" sz="2000" b="1" i="0" u="none" strike="noStrike" kern="1200" cap="none" spc="0" normalizeH="0" baseline="0" noProof="0" dirty="0" err="1">
                <a:ln>
                  <a:noFill/>
                </a:ln>
                <a:solidFill>
                  <a:prstClr val="black"/>
                </a:solidFill>
                <a:effectLst/>
                <a:uLnTx/>
                <a:uFillTx/>
                <a:latin typeface="Calibri"/>
                <a:ea typeface="+mj-ea"/>
                <a:cs typeface="+mj-cs"/>
              </a:rPr>
              <a:t>GRACEnet</a:t>
            </a:r>
            <a:r>
              <a:rPr kumimoji="0" lang="en-US" sz="2000" b="1" i="0" u="none" strike="noStrike" kern="1200" cap="none" spc="0" normalizeH="0" baseline="0" noProof="0" dirty="0">
                <a:ln>
                  <a:noFill/>
                </a:ln>
                <a:solidFill>
                  <a:prstClr val="black"/>
                </a:solidFill>
                <a:effectLst/>
                <a:uLnTx/>
                <a:uFillTx/>
                <a:latin typeface="Calibri"/>
                <a:ea typeface="+mj-ea"/>
                <a:cs typeface="+mj-cs"/>
              </a:rPr>
              <a:t> and REAP do not collect this type of data</a:t>
            </a:r>
            <a:r>
              <a:rPr kumimoji="0" lang="en-US" sz="2000" b="0" i="0" u="none" strike="noStrike" kern="1200" cap="none" spc="0" normalizeH="0" baseline="0" noProof="0" dirty="0">
                <a:ln>
                  <a:noFill/>
                </a:ln>
                <a:solidFill>
                  <a:prstClr val="black"/>
                </a:solidFill>
                <a:effectLst/>
                <a:uLnTx/>
                <a:uFillTx/>
                <a:latin typeface="Calibri"/>
                <a:ea typeface="+mj-ea"/>
                <a:cs typeface="+mj-cs"/>
              </a:rPr>
              <a:t>. </a:t>
            </a:r>
          </a:p>
        </p:txBody>
      </p:sp>
      <p:sp>
        <p:nvSpPr>
          <p:cNvPr id="17" name="Title 1">
            <a:extLst>
              <a:ext uri="{FF2B5EF4-FFF2-40B4-BE49-F238E27FC236}">
                <a16:creationId xmlns:a16="http://schemas.microsoft.com/office/drawing/2014/main" id="{12D65B83-D009-4EF7-9D05-43DEE3C2F919}"/>
              </a:ext>
            </a:extLst>
          </p:cNvPr>
          <p:cNvSpPr txBox="1">
            <a:spLocks/>
          </p:cNvSpPr>
          <p:nvPr/>
        </p:nvSpPr>
        <p:spPr>
          <a:xfrm>
            <a:off x="3527454" y="2362200"/>
            <a:ext cx="5692746"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j-ea"/>
                <a:cs typeface="+mj-cs"/>
              </a:rPr>
              <a:t>With the addition of </a:t>
            </a:r>
            <a:r>
              <a:rPr kumimoji="0" lang="en-US" sz="2000" b="1" i="0" u="none" strike="noStrike" kern="1200" cap="none" spc="0" normalizeH="0" baseline="0" noProof="0" dirty="0" err="1">
                <a:ln>
                  <a:noFill/>
                </a:ln>
                <a:solidFill>
                  <a:prstClr val="black"/>
                </a:solidFill>
                <a:effectLst/>
                <a:uLnTx/>
                <a:uFillTx/>
                <a:latin typeface="Calibri"/>
                <a:ea typeface="+mj-ea"/>
                <a:cs typeface="+mj-cs"/>
              </a:rPr>
              <a:t>NUOnet</a:t>
            </a:r>
            <a:r>
              <a:rPr kumimoji="0" lang="en-US" sz="2000" b="0" i="0" u="none" strike="noStrike" kern="1200" cap="none" spc="0" normalizeH="0" baseline="0" noProof="0" dirty="0">
                <a:ln>
                  <a:noFill/>
                </a:ln>
                <a:solidFill>
                  <a:prstClr val="black"/>
                </a:solidFill>
                <a:effectLst/>
                <a:uLnTx/>
                <a:uFillTx/>
                <a:latin typeface="Calibri"/>
                <a:ea typeface="+mj-ea"/>
                <a:cs typeface="+mj-cs"/>
              </a:rPr>
              <a:t>, we now have an ARS database system that </a:t>
            </a:r>
            <a:r>
              <a:rPr kumimoji="0" lang="en-US" sz="2000" b="1" i="0" u="none" strike="noStrike" kern="1200" cap="none" spc="0" normalizeH="0" baseline="0" noProof="0" dirty="0">
                <a:ln>
                  <a:noFill/>
                </a:ln>
                <a:solidFill>
                  <a:prstClr val="black"/>
                </a:solidFill>
                <a:effectLst/>
                <a:uLnTx/>
                <a:uFillTx/>
                <a:latin typeface="Calibri"/>
                <a:ea typeface="+mj-ea"/>
                <a:cs typeface="+mj-cs"/>
              </a:rPr>
              <a:t>provides more complete information</a:t>
            </a:r>
            <a:r>
              <a:rPr kumimoji="0" lang="en-US" sz="2000" b="0" i="0" u="none" strike="noStrike" kern="1200" cap="none" spc="0" normalizeH="0" baseline="0" noProof="0" dirty="0">
                <a:ln>
                  <a:noFill/>
                </a:ln>
                <a:solidFill>
                  <a:prstClr val="black"/>
                </a:solidFill>
                <a:effectLst/>
                <a:uLnTx/>
                <a:uFillTx/>
                <a:latin typeface="Calibri"/>
                <a:ea typeface="+mj-ea"/>
                <a:cs typeface="+mj-cs"/>
              </a:rPr>
              <a:t> about direct and indirect N</a:t>
            </a:r>
            <a:r>
              <a:rPr kumimoji="0" lang="en-US" sz="2000" b="0" i="0" u="none" strike="noStrike" kern="1200" cap="none" spc="0" normalizeH="0" baseline="-25000" noProof="0" dirty="0">
                <a:ln>
                  <a:noFill/>
                </a:ln>
                <a:solidFill>
                  <a:prstClr val="black"/>
                </a:solidFill>
                <a:effectLst/>
                <a:uLnTx/>
                <a:uFillTx/>
                <a:latin typeface="Calibri"/>
                <a:ea typeface="+mj-ea"/>
                <a:cs typeface="+mj-cs"/>
              </a:rPr>
              <a:t>2</a:t>
            </a:r>
            <a:r>
              <a:rPr kumimoji="0" lang="en-US" sz="2000" b="0" i="0" u="none" strike="noStrike" kern="1200" cap="none" spc="0" normalizeH="0" baseline="0" noProof="0" dirty="0">
                <a:ln>
                  <a:noFill/>
                </a:ln>
                <a:solidFill>
                  <a:prstClr val="black"/>
                </a:solidFill>
                <a:effectLst/>
                <a:uLnTx/>
                <a:uFillTx/>
                <a:latin typeface="Calibri"/>
                <a:ea typeface="+mj-ea"/>
                <a:cs typeface="+mj-cs"/>
              </a:rPr>
              <a:t>O emissions.  </a:t>
            </a:r>
          </a:p>
        </p:txBody>
      </p:sp>
      <p:sp>
        <p:nvSpPr>
          <p:cNvPr id="18" name="Title 1">
            <a:extLst>
              <a:ext uri="{FF2B5EF4-FFF2-40B4-BE49-F238E27FC236}">
                <a16:creationId xmlns:a16="http://schemas.microsoft.com/office/drawing/2014/main" id="{12D65B83-D009-4EF7-9D05-43DEE3C2F919}"/>
              </a:ext>
            </a:extLst>
          </p:cNvPr>
          <p:cNvSpPr txBox="1">
            <a:spLocks/>
          </p:cNvSpPr>
          <p:nvPr/>
        </p:nvSpPr>
        <p:spPr>
          <a:xfrm>
            <a:off x="3126523" y="4038600"/>
            <a:ext cx="602811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Calibri"/>
              <a:ea typeface="+mj-ea"/>
              <a:cs typeface="+mj-cs"/>
            </a:endParaRPr>
          </a:p>
        </p:txBody>
      </p:sp>
    </p:spTree>
    <p:extLst>
      <p:ext uri="{BB962C8B-B14F-4D97-AF65-F5344CB8AC3E}">
        <p14:creationId xmlns:p14="http://schemas.microsoft.com/office/powerpoint/2010/main" val="17794098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CA7070-F3F7-47BB-B064-36E20C7ADEED}"/>
              </a:ext>
            </a:extLst>
          </p:cNvPr>
          <p:cNvSpPr>
            <a:spLocks noGrp="1"/>
          </p:cNvSpPr>
          <p:nvPr>
            <p:ph type="title"/>
          </p:nvPr>
        </p:nvSpPr>
        <p:spPr>
          <a:xfrm>
            <a:off x="30126" y="108553"/>
            <a:ext cx="9067800" cy="1143000"/>
          </a:xfrm>
        </p:spPr>
        <p:txBody>
          <a:bodyPr>
            <a:noAutofit/>
          </a:bodyPr>
          <a:lstStyle/>
          <a:p>
            <a:pPr algn="l"/>
            <a:r>
              <a:rPr lang="en-US" sz="2000" b="1" dirty="0"/>
              <a:t>Impact: </a:t>
            </a:r>
            <a:r>
              <a:rPr lang="en-US" sz="2000" dirty="0"/>
              <a:t>The DAPP-</a:t>
            </a:r>
            <a:r>
              <a:rPr lang="en-US" sz="2000" dirty="0" err="1"/>
              <a:t>NUOnet</a:t>
            </a:r>
            <a:r>
              <a:rPr lang="en-US" sz="2000" dirty="0"/>
              <a:t> proof of concept released in the fall of 2018 using the framework of </a:t>
            </a:r>
            <a:r>
              <a:rPr lang="en-US" sz="2000" dirty="0" err="1"/>
              <a:t>GRACEnet</a:t>
            </a:r>
            <a:r>
              <a:rPr lang="en-US" sz="2000" dirty="0"/>
              <a:t>/REAP facilitates the communication and exchange of information across different databases, and is facilitating efforts to connect data from the field to the table. </a:t>
            </a:r>
          </a:p>
        </p:txBody>
      </p:sp>
      <p:grpSp>
        <p:nvGrpSpPr>
          <p:cNvPr id="2" name="Group 1">
            <a:extLst>
              <a:ext uri="{FF2B5EF4-FFF2-40B4-BE49-F238E27FC236}">
                <a16:creationId xmlns:a16="http://schemas.microsoft.com/office/drawing/2014/main" id="{7D5ABFD8-0441-47F9-8835-17F11A4A755E}"/>
              </a:ext>
            </a:extLst>
          </p:cNvPr>
          <p:cNvGrpSpPr/>
          <p:nvPr/>
        </p:nvGrpSpPr>
        <p:grpSpPr>
          <a:xfrm>
            <a:off x="152400" y="4322038"/>
            <a:ext cx="7391400" cy="2002562"/>
            <a:chOff x="152399" y="166377"/>
            <a:chExt cx="9010651" cy="3188484"/>
          </a:xfrm>
        </p:grpSpPr>
        <p:pic>
          <p:nvPicPr>
            <p:cNvPr id="6" name="Picture 5">
              <a:extLst>
                <a:ext uri="{FF2B5EF4-FFF2-40B4-BE49-F238E27FC236}">
                  <a16:creationId xmlns:a16="http://schemas.microsoft.com/office/drawing/2014/main" id="{207ADD1F-C32C-4FC1-A561-0E02168F87F4}"/>
                </a:ext>
              </a:extLst>
            </p:cNvPr>
            <p:cNvPicPr>
              <a:picLocks noChangeAspect="1"/>
            </p:cNvPicPr>
            <p:nvPr/>
          </p:nvPicPr>
          <p:blipFill>
            <a:blip r:embed="rId3"/>
            <a:stretch>
              <a:fillRect/>
            </a:stretch>
          </p:blipFill>
          <p:spPr>
            <a:xfrm>
              <a:off x="152399" y="166377"/>
              <a:ext cx="3737172" cy="3188484"/>
            </a:xfrm>
            <a:prstGeom prst="rect">
              <a:avLst/>
            </a:prstGeom>
          </p:spPr>
        </p:pic>
        <p:sp>
          <p:nvSpPr>
            <p:cNvPr id="8" name="Rectangle 7">
              <a:extLst>
                <a:ext uri="{FF2B5EF4-FFF2-40B4-BE49-F238E27FC236}">
                  <a16:creationId xmlns:a16="http://schemas.microsoft.com/office/drawing/2014/main" id="{1CC6E391-40A0-4931-BA1C-6D75F7506BB5}"/>
                </a:ext>
              </a:extLst>
            </p:cNvPr>
            <p:cNvSpPr/>
            <p:nvPr/>
          </p:nvSpPr>
          <p:spPr>
            <a:xfrm>
              <a:off x="247650" y="1834428"/>
              <a:ext cx="8915400" cy="1360632"/>
            </a:xfrm>
            <a:prstGeom prst="rect">
              <a:avLst/>
            </a:prstGeom>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FF0000"/>
                </a:solidFill>
                <a:effectLst/>
                <a:uLnTx/>
                <a:uFillTx/>
                <a:latin typeface="Arial"/>
                <a:ea typeface="+mn-ea"/>
                <a:cs typeface="Aria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 Alabama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Arial"/>
                  <a:ea typeface="+mn-ea"/>
                  <a:cs typeface="Arial"/>
                </a:rPr>
                <a:t>Cover crops, nutrient data</a:t>
              </a:r>
            </a:p>
          </p:txBody>
        </p:sp>
        <p:sp>
          <p:nvSpPr>
            <p:cNvPr id="9" name="Oval 8">
              <a:extLst>
                <a:ext uri="{FF2B5EF4-FFF2-40B4-BE49-F238E27FC236}">
                  <a16:creationId xmlns:a16="http://schemas.microsoft.com/office/drawing/2014/main" id="{F55535F3-CAFB-411C-A49D-629FA12518AA}"/>
                </a:ext>
              </a:extLst>
            </p:cNvPr>
            <p:cNvSpPr/>
            <p:nvPr/>
          </p:nvSpPr>
          <p:spPr>
            <a:xfrm>
              <a:off x="2286000" y="1371600"/>
              <a:ext cx="152400" cy="152400"/>
            </a:xfrm>
            <a:prstGeom prst="ellipse">
              <a:avLst/>
            </a:prstGeom>
            <a:noFill/>
            <a:ln w="25400" cap="flat" cmpd="sng" algn="ctr">
              <a:solidFill>
                <a:srgbClr val="FF0000"/>
              </a:solidFill>
              <a:prstDash val="solid"/>
            </a:ln>
            <a:effectLst/>
          </p:spPr>
          <p:txBody>
            <a:bodyPr rtlCol="0" anchor="ctr"/>
            <a:lstStyle/>
            <a:p>
              <a:pPr marL="0" marR="0" lvl="0" indent="0" algn="ctr" defTabSz="914079"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rial"/>
                <a:ea typeface="+mn-ea"/>
                <a:cs typeface="Arial"/>
              </a:endParaRPr>
            </a:p>
          </p:txBody>
        </p:sp>
      </p:grpSp>
      <p:pic>
        <p:nvPicPr>
          <p:cNvPr id="11" name="Picture 10">
            <a:extLst>
              <a:ext uri="{FF2B5EF4-FFF2-40B4-BE49-F238E27FC236}">
                <a16:creationId xmlns:a16="http://schemas.microsoft.com/office/drawing/2014/main" id="{86DBD658-DB33-43EE-A890-2D408CDFE0BA}"/>
              </a:ext>
            </a:extLst>
          </p:cNvPr>
          <p:cNvPicPr>
            <a:picLocks noChangeAspect="1"/>
          </p:cNvPicPr>
          <p:nvPr/>
        </p:nvPicPr>
        <p:blipFill rotWithShape="1">
          <a:blip r:embed="rId4"/>
          <a:srcRect l="33841" t="7748" b="-3994"/>
          <a:stretch/>
        </p:blipFill>
        <p:spPr>
          <a:xfrm>
            <a:off x="3638798" y="4560220"/>
            <a:ext cx="2386391" cy="1862397"/>
          </a:xfrm>
          <a:prstGeom prst="rect">
            <a:avLst/>
          </a:prstGeom>
        </p:spPr>
      </p:pic>
      <p:sp>
        <p:nvSpPr>
          <p:cNvPr id="12" name="TextBox 11">
            <a:extLst>
              <a:ext uri="{FF2B5EF4-FFF2-40B4-BE49-F238E27FC236}">
                <a16:creationId xmlns:a16="http://schemas.microsoft.com/office/drawing/2014/main" id="{AFA779C1-5C9F-487B-9F18-1FC3BEE005D2}"/>
              </a:ext>
            </a:extLst>
          </p:cNvPr>
          <p:cNvSpPr txBox="1"/>
          <p:nvPr/>
        </p:nvSpPr>
        <p:spPr>
          <a:xfrm>
            <a:off x="4422303" y="4587103"/>
            <a:ext cx="163959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Fe g/kg </a:t>
            </a:r>
          </a:p>
        </p:txBody>
      </p:sp>
      <p:pic>
        <p:nvPicPr>
          <p:cNvPr id="15" name="Picture 14">
            <a:extLst>
              <a:ext uri="{FF2B5EF4-FFF2-40B4-BE49-F238E27FC236}">
                <a16:creationId xmlns:a16="http://schemas.microsoft.com/office/drawing/2014/main" id="{8EEBCE2E-2813-4369-A58A-E342BFAB3779}"/>
              </a:ext>
            </a:extLst>
          </p:cNvPr>
          <p:cNvPicPr>
            <a:picLocks noChangeAspect="1"/>
          </p:cNvPicPr>
          <p:nvPr/>
        </p:nvPicPr>
        <p:blipFill rotWithShape="1">
          <a:blip r:embed="rId5"/>
          <a:srcRect l="35000" t="22038"/>
          <a:stretch/>
        </p:blipFill>
        <p:spPr>
          <a:xfrm>
            <a:off x="3541511" y="2709100"/>
            <a:ext cx="2614362" cy="1574392"/>
          </a:xfrm>
          <a:prstGeom prst="rect">
            <a:avLst/>
          </a:prstGeom>
        </p:spPr>
      </p:pic>
      <p:sp>
        <p:nvSpPr>
          <p:cNvPr id="16" name="TextBox 15">
            <a:extLst>
              <a:ext uri="{FF2B5EF4-FFF2-40B4-BE49-F238E27FC236}">
                <a16:creationId xmlns:a16="http://schemas.microsoft.com/office/drawing/2014/main" id="{58B996DB-B90B-4CE9-BD37-C1F023A645C3}"/>
              </a:ext>
            </a:extLst>
          </p:cNvPr>
          <p:cNvSpPr txBox="1"/>
          <p:nvPr/>
        </p:nvSpPr>
        <p:spPr>
          <a:xfrm>
            <a:off x="4533999" y="2690425"/>
            <a:ext cx="163959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Zn g/kg </a:t>
            </a:r>
          </a:p>
        </p:txBody>
      </p:sp>
      <p:pic>
        <p:nvPicPr>
          <p:cNvPr id="17" name="Picture 16">
            <a:extLst>
              <a:ext uri="{FF2B5EF4-FFF2-40B4-BE49-F238E27FC236}">
                <a16:creationId xmlns:a16="http://schemas.microsoft.com/office/drawing/2014/main" id="{55CECF08-6074-43AA-BE50-C733F974E5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29200" y="2438400"/>
            <a:ext cx="5585489" cy="4029358"/>
          </a:xfrm>
          <a:prstGeom prst="rect">
            <a:avLst/>
          </a:prstGeom>
        </p:spPr>
      </p:pic>
      <p:sp>
        <p:nvSpPr>
          <p:cNvPr id="18" name="Title 1">
            <a:extLst>
              <a:ext uri="{FF2B5EF4-FFF2-40B4-BE49-F238E27FC236}">
                <a16:creationId xmlns:a16="http://schemas.microsoft.com/office/drawing/2014/main" id="{85CA7070-F3F7-47BB-B064-36E20C7ADEED}"/>
              </a:ext>
            </a:extLst>
          </p:cNvPr>
          <p:cNvSpPr txBox="1">
            <a:spLocks/>
          </p:cNvSpPr>
          <p:nvPr/>
        </p:nvSpPr>
        <p:spPr>
          <a:xfrm>
            <a:off x="0" y="1447800"/>
            <a:ext cx="914400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342900" marR="0" lvl="0" indent="-342900" algn="l"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a:ea typeface="+mj-ea"/>
                <a:cs typeface="+mj-cs"/>
              </a:rPr>
              <a:t>The next step is the development and implementation of a field project to collect information about the impact of BMPs that have the potential to reduce environmental losses, provide improved forages to livestock, and improve milk quality and human health.  Results could be entered into </a:t>
            </a:r>
            <a:r>
              <a:rPr kumimoji="0" lang="en-US" sz="2000" b="0" i="0" u="none" strike="noStrike" kern="1200" cap="none" spc="0" normalizeH="0" baseline="0" noProof="0" dirty="0" err="1">
                <a:ln>
                  <a:noFill/>
                </a:ln>
                <a:solidFill>
                  <a:prstClr val="black"/>
                </a:solidFill>
                <a:effectLst/>
                <a:uLnTx/>
                <a:uFillTx/>
                <a:latin typeface="Calibri"/>
                <a:ea typeface="+mj-ea"/>
                <a:cs typeface="+mj-cs"/>
              </a:rPr>
              <a:t>AgCROS</a:t>
            </a:r>
            <a:r>
              <a:rPr kumimoji="0" lang="en-US" sz="2000" b="0" i="0" u="none" strike="noStrike" kern="1200" cap="none" spc="0" normalizeH="0" baseline="0" noProof="0" dirty="0">
                <a:ln>
                  <a:noFill/>
                </a:ln>
                <a:solidFill>
                  <a:prstClr val="black"/>
                </a:solidFill>
                <a:effectLst/>
                <a:uLnTx/>
                <a:uFillTx/>
                <a:latin typeface="Calibri"/>
                <a:ea typeface="+mj-ea"/>
                <a:cs typeface="+mj-cs"/>
              </a:rPr>
              <a:t> DAPP.</a:t>
            </a:r>
          </a:p>
        </p:txBody>
      </p:sp>
      <p:sp>
        <p:nvSpPr>
          <p:cNvPr id="14" name="Title 1">
            <a:extLst>
              <a:ext uri="{FF2B5EF4-FFF2-40B4-BE49-F238E27FC236}">
                <a16:creationId xmlns:a16="http://schemas.microsoft.com/office/drawing/2014/main" id="{34A19B2A-EE48-4E6C-B855-7BA471C7EF9F}"/>
              </a:ext>
            </a:extLst>
          </p:cNvPr>
          <p:cNvSpPr txBox="1">
            <a:spLocks/>
          </p:cNvSpPr>
          <p:nvPr/>
        </p:nvSpPr>
        <p:spPr>
          <a:xfrm>
            <a:off x="76200" y="6019800"/>
            <a:ext cx="906780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400" dirty="0"/>
              <a:t>Delgado et al. 2018.  Agricultural Collaborative Research Outcomes System (</a:t>
            </a:r>
            <a:r>
              <a:rPr lang="en-US" sz="1400" dirty="0" err="1"/>
              <a:t>AgCROS</a:t>
            </a:r>
            <a:r>
              <a:rPr lang="en-US" sz="1400" dirty="0"/>
              <a:t>): A network of networks connecting food security, the environment, and human health. J. Soil Water </a:t>
            </a:r>
            <a:r>
              <a:rPr lang="en-US" sz="1400" dirty="0" err="1"/>
              <a:t>Conserv</a:t>
            </a:r>
            <a:r>
              <a:rPr lang="en-US" sz="1400" dirty="0"/>
              <a:t>. 73: 158A-164A.</a:t>
            </a:r>
          </a:p>
        </p:txBody>
      </p:sp>
      <p:pic>
        <p:nvPicPr>
          <p:cNvPr id="3" name="Picture 2"/>
          <p:cNvPicPr>
            <a:picLocks noChangeAspect="1"/>
          </p:cNvPicPr>
          <p:nvPr/>
        </p:nvPicPr>
        <p:blipFill rotWithShape="1">
          <a:blip r:embed="rId7"/>
          <a:srcRect l="7701" t="32022" r="30478"/>
          <a:stretch/>
        </p:blipFill>
        <p:spPr>
          <a:xfrm>
            <a:off x="165822" y="2744696"/>
            <a:ext cx="3052165" cy="1478283"/>
          </a:xfrm>
          <a:prstGeom prst="rect">
            <a:avLst/>
          </a:prstGeom>
        </p:spPr>
      </p:pic>
    </p:spTree>
    <p:extLst>
      <p:ext uri="{BB962C8B-B14F-4D97-AF65-F5344CB8AC3E}">
        <p14:creationId xmlns:p14="http://schemas.microsoft.com/office/powerpoint/2010/main" val="3122121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380999" y="5887501"/>
            <a:ext cx="3810000" cy="646331"/>
          </a:xfrm>
          <a:prstGeom prst="rect">
            <a:avLst/>
          </a:prstGeom>
          <a:noFill/>
          <a:ln>
            <a:noFill/>
          </a:ln>
        </p:spPr>
        <p:txBody>
          <a:bodyPr wrap="square" rtlCol="0">
            <a:spAutoFit/>
          </a:bodyPr>
          <a:lstStyle/>
          <a:p>
            <a:r>
              <a:rPr lang="en-US" dirty="0"/>
              <a:t>The focus of academia and research effectively widens the gap</a:t>
            </a:r>
          </a:p>
        </p:txBody>
      </p:sp>
      <p:sp>
        <p:nvSpPr>
          <p:cNvPr id="26" name="TextBox 25"/>
          <p:cNvSpPr txBox="1"/>
          <p:nvPr/>
        </p:nvSpPr>
        <p:spPr>
          <a:xfrm>
            <a:off x="4606395" y="262768"/>
            <a:ext cx="3733800" cy="954107"/>
          </a:xfrm>
          <a:prstGeom prst="rect">
            <a:avLst/>
          </a:prstGeom>
          <a:noFill/>
          <a:ln>
            <a:noFill/>
          </a:ln>
        </p:spPr>
        <p:txBody>
          <a:bodyPr wrap="square" rtlCol="0">
            <a:spAutoFit/>
          </a:bodyPr>
          <a:lstStyle/>
          <a:p>
            <a:r>
              <a:rPr lang="en-US" sz="2000" b="1" dirty="0"/>
              <a:t>“The Canyon” </a:t>
            </a:r>
            <a:r>
              <a:rPr lang="en-US" dirty="0"/>
              <a:t>– Nutrition, </a:t>
            </a:r>
          </a:p>
          <a:p>
            <a:r>
              <a:rPr lang="en-US" dirty="0"/>
              <a:t> Production Ag  and Public Health have lost their connections</a:t>
            </a:r>
          </a:p>
        </p:txBody>
      </p:sp>
      <p:pic>
        <p:nvPicPr>
          <p:cNvPr id="1028" name="Picture 4" descr="http://wallpapers.free-review.net/wallpapers/42/Canyon.jpg"/>
          <p:cNvPicPr>
            <a:picLocks noChangeAspect="1" noChangeArrowheads="1"/>
          </p:cNvPicPr>
          <p:nvPr/>
        </p:nvPicPr>
        <p:blipFill>
          <a:blip r:embed="rId3" cstate="print"/>
          <a:srcRect/>
          <a:stretch>
            <a:fillRect/>
          </a:stretch>
        </p:blipFill>
        <p:spPr bwMode="auto">
          <a:xfrm>
            <a:off x="2845513" y="2669542"/>
            <a:ext cx="3987800" cy="2990850"/>
          </a:xfrm>
          <a:prstGeom prst="rect">
            <a:avLst/>
          </a:prstGeom>
          <a:noFill/>
          <a:ln>
            <a:noFill/>
          </a:ln>
        </p:spPr>
      </p:pic>
      <p:sp>
        <p:nvSpPr>
          <p:cNvPr id="36" name="Right Arrow 35"/>
          <p:cNvSpPr/>
          <p:nvPr/>
        </p:nvSpPr>
        <p:spPr>
          <a:xfrm rot="1987117">
            <a:off x="6206556" y="1977035"/>
            <a:ext cx="1862748" cy="96462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0" name="Right Arrow 59"/>
          <p:cNvSpPr/>
          <p:nvPr/>
        </p:nvSpPr>
        <p:spPr>
          <a:xfrm rot="12793500">
            <a:off x="1165855" y="3925136"/>
            <a:ext cx="1862748" cy="96462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nvGrpSpPr>
          <p:cNvPr id="28" name="Group 27"/>
          <p:cNvGrpSpPr/>
          <p:nvPr/>
        </p:nvGrpSpPr>
        <p:grpSpPr>
          <a:xfrm>
            <a:off x="147733" y="0"/>
            <a:ext cx="4044421" cy="3097500"/>
            <a:chOff x="49389" y="-183557"/>
            <a:chExt cx="4044421" cy="3097500"/>
          </a:xfrm>
        </p:grpSpPr>
        <p:sp>
          <p:nvSpPr>
            <p:cNvPr id="31" name="Oval 30"/>
            <p:cNvSpPr/>
            <p:nvPr/>
          </p:nvSpPr>
          <p:spPr>
            <a:xfrm rot="20931268">
              <a:off x="261862" y="1999543"/>
              <a:ext cx="1143000" cy="9144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Harvest -</a:t>
              </a:r>
            </a:p>
            <a:p>
              <a:pPr algn="ctr"/>
              <a:r>
                <a:rPr lang="en-US" sz="1100" dirty="0"/>
                <a:t>Processing</a:t>
              </a:r>
            </a:p>
          </p:txBody>
        </p:sp>
        <p:sp>
          <p:nvSpPr>
            <p:cNvPr id="32" name="Oval 31"/>
            <p:cNvSpPr/>
            <p:nvPr/>
          </p:nvSpPr>
          <p:spPr>
            <a:xfrm>
              <a:off x="49389" y="1123244"/>
              <a:ext cx="1371600" cy="9144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00" dirty="0"/>
                <a:t>Sustainability</a:t>
              </a:r>
            </a:p>
          </p:txBody>
        </p:sp>
        <p:sp>
          <p:nvSpPr>
            <p:cNvPr id="33" name="Oval 32"/>
            <p:cNvSpPr/>
            <p:nvPr/>
          </p:nvSpPr>
          <p:spPr>
            <a:xfrm>
              <a:off x="3103210" y="735132"/>
              <a:ext cx="990600" cy="9144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Genetics</a:t>
              </a:r>
            </a:p>
          </p:txBody>
        </p:sp>
        <p:sp>
          <p:nvSpPr>
            <p:cNvPr id="34" name="Oval 33"/>
            <p:cNvSpPr/>
            <p:nvPr/>
          </p:nvSpPr>
          <p:spPr>
            <a:xfrm>
              <a:off x="2349677" y="141000"/>
              <a:ext cx="1143000" cy="9144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Production</a:t>
              </a:r>
            </a:p>
            <a:p>
              <a:pPr algn="ctr"/>
              <a:r>
                <a:rPr lang="en-US" sz="1100" dirty="0"/>
                <a:t>system</a:t>
              </a:r>
            </a:p>
          </p:txBody>
        </p:sp>
        <p:sp>
          <p:nvSpPr>
            <p:cNvPr id="35" name="Oval 34"/>
            <p:cNvSpPr/>
            <p:nvPr/>
          </p:nvSpPr>
          <p:spPr>
            <a:xfrm>
              <a:off x="682803" y="266643"/>
              <a:ext cx="990600" cy="9144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Plant -animal health</a:t>
              </a:r>
            </a:p>
          </p:txBody>
        </p:sp>
        <p:sp>
          <p:nvSpPr>
            <p:cNvPr id="37" name="Oval 36"/>
            <p:cNvSpPr/>
            <p:nvPr/>
          </p:nvSpPr>
          <p:spPr>
            <a:xfrm>
              <a:off x="1362781" y="-183557"/>
              <a:ext cx="1109839" cy="990600"/>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Economics</a:t>
              </a:r>
            </a:p>
          </p:txBody>
        </p:sp>
        <p:sp>
          <p:nvSpPr>
            <p:cNvPr id="38" name="Oval 37"/>
            <p:cNvSpPr/>
            <p:nvPr/>
          </p:nvSpPr>
          <p:spPr>
            <a:xfrm>
              <a:off x="1083734" y="666043"/>
              <a:ext cx="2286000" cy="2209800"/>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Agricultural Production</a:t>
              </a:r>
            </a:p>
          </p:txBody>
        </p:sp>
      </p:grpSp>
      <p:sp>
        <p:nvSpPr>
          <p:cNvPr id="45" name="Oval 44"/>
          <p:cNvSpPr/>
          <p:nvPr/>
        </p:nvSpPr>
        <p:spPr>
          <a:xfrm>
            <a:off x="2425173" y="2009658"/>
            <a:ext cx="2209800" cy="2057400"/>
          </a:xfrm>
          <a:prstGeom prst="ellipse">
            <a:avLst/>
          </a:prstGeom>
          <a:solidFill>
            <a:schemeClr val="accent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Industry  - Product Development</a:t>
            </a:r>
          </a:p>
        </p:txBody>
      </p:sp>
      <p:pic>
        <p:nvPicPr>
          <p:cNvPr id="2" name="Picture 1"/>
          <p:cNvPicPr>
            <a:picLocks noChangeAspect="1"/>
          </p:cNvPicPr>
          <p:nvPr/>
        </p:nvPicPr>
        <p:blipFill>
          <a:blip r:embed="rId4"/>
          <a:stretch>
            <a:fillRect/>
          </a:stretch>
        </p:blipFill>
        <p:spPr>
          <a:xfrm>
            <a:off x="4876799" y="3309899"/>
            <a:ext cx="3962743" cy="3432345"/>
          </a:xfrm>
          <a:prstGeom prst="rect">
            <a:avLst/>
          </a:prstGeom>
        </p:spPr>
      </p:pic>
    </p:spTree>
    <p:extLst>
      <p:ext uri="{BB962C8B-B14F-4D97-AF65-F5344CB8AC3E}">
        <p14:creationId xmlns:p14="http://schemas.microsoft.com/office/powerpoint/2010/main" val="24034058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960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962" name="Picture 2" descr="Image result for picture dairy products in US">
            <a:extLst>
              <a:ext uri="{FF2B5EF4-FFF2-40B4-BE49-F238E27FC236}">
                <a16:creationId xmlns:a16="http://schemas.microsoft.com/office/drawing/2014/main" id="{F16BB3A8-438C-4105-A734-CFA1630116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304" y="1489775"/>
            <a:ext cx="3963809" cy="375447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256DF2D-D374-4F57-9B5F-BFD51D42B92E}"/>
              </a:ext>
            </a:extLst>
          </p:cNvPr>
          <p:cNvSpPr txBox="1"/>
          <p:nvPr/>
        </p:nvSpPr>
        <p:spPr>
          <a:xfrm>
            <a:off x="323528" y="1086998"/>
            <a:ext cx="8028892" cy="400110"/>
          </a:xfrm>
          <a:prstGeom prst="rect">
            <a:avLst/>
          </a:prstGeom>
          <a:noFill/>
        </p:spPr>
        <p:txBody>
          <a:bodyPr wrap="square" rtlCol="0">
            <a:spAutoFit/>
          </a:bodyPr>
          <a:lstStyle/>
          <a:p>
            <a:r>
              <a:rPr lang="en-US" sz="2000" dirty="0">
                <a:solidFill>
                  <a:schemeClr val="tx2">
                    <a:lumMod val="50000"/>
                  </a:schemeClr>
                </a:solidFill>
              </a:rPr>
              <a:t>    US Fluid Milk Carbon Footprint</a:t>
            </a:r>
          </a:p>
        </p:txBody>
      </p:sp>
      <p:sp>
        <p:nvSpPr>
          <p:cNvPr id="3" name="Arrow: Down 2">
            <a:extLst>
              <a:ext uri="{FF2B5EF4-FFF2-40B4-BE49-F238E27FC236}">
                <a16:creationId xmlns:a16="http://schemas.microsoft.com/office/drawing/2014/main" id="{2BBF2B37-0AA3-41CB-8BC1-4707E4290DE1}"/>
              </a:ext>
            </a:extLst>
          </p:cNvPr>
          <p:cNvSpPr/>
          <p:nvPr/>
        </p:nvSpPr>
        <p:spPr>
          <a:xfrm rot="3037981">
            <a:off x="3637988" y="1580995"/>
            <a:ext cx="634403" cy="1335585"/>
          </a:xfrm>
          <a:prstGeom prst="downArrow">
            <a:avLst>
              <a:gd name="adj1" fmla="val 10767"/>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4" name="TextBox 3">
            <a:extLst>
              <a:ext uri="{FF2B5EF4-FFF2-40B4-BE49-F238E27FC236}">
                <a16:creationId xmlns:a16="http://schemas.microsoft.com/office/drawing/2014/main" id="{47DFD99C-59D9-40BD-B5A5-B6A2AFD35C19}"/>
              </a:ext>
            </a:extLst>
          </p:cNvPr>
          <p:cNvSpPr txBox="1"/>
          <p:nvPr/>
        </p:nvSpPr>
        <p:spPr>
          <a:xfrm>
            <a:off x="4572000" y="1487108"/>
            <a:ext cx="4800600" cy="5847755"/>
          </a:xfrm>
          <a:prstGeom prst="rect">
            <a:avLst/>
          </a:prstGeom>
          <a:noFill/>
        </p:spPr>
        <p:txBody>
          <a:bodyPr wrap="square" rtlCol="0">
            <a:spAutoFit/>
          </a:bodyPr>
          <a:lstStyle/>
          <a:p>
            <a:r>
              <a:rPr lang="en-US" dirty="0"/>
              <a:t> </a:t>
            </a:r>
            <a:r>
              <a:rPr lang="en-US" sz="2000" dirty="0"/>
              <a:t>GHG emissions small compared to </a:t>
            </a:r>
          </a:p>
          <a:p>
            <a:r>
              <a:rPr lang="en-US" sz="2000" dirty="0"/>
              <a:t>    preharvest GHG: </a:t>
            </a:r>
          </a:p>
          <a:p>
            <a:r>
              <a:rPr lang="en-US" sz="2000" dirty="0">
                <a:solidFill>
                  <a:srgbClr val="FF0000"/>
                </a:solidFill>
              </a:rPr>
              <a:t>Processing affects milk component</a:t>
            </a:r>
          </a:p>
          <a:p>
            <a:r>
              <a:rPr lang="en-US" sz="2000" dirty="0">
                <a:solidFill>
                  <a:srgbClr val="FF0000"/>
                </a:solidFill>
              </a:rPr>
              <a:t>  interactions which affect nutrient</a:t>
            </a:r>
          </a:p>
          <a:p>
            <a:r>
              <a:rPr lang="en-US" sz="2000" dirty="0">
                <a:solidFill>
                  <a:srgbClr val="FF0000"/>
                </a:solidFill>
              </a:rPr>
              <a:t>  densities and structure. </a:t>
            </a:r>
          </a:p>
          <a:p>
            <a:r>
              <a:rPr lang="en-US" sz="2000" dirty="0">
                <a:solidFill>
                  <a:srgbClr val="FF0000"/>
                </a:solidFill>
              </a:rPr>
              <a:t> </a:t>
            </a:r>
            <a:r>
              <a:rPr lang="en-US" sz="2000" dirty="0"/>
              <a:t>Think: milk cheese cream butter </a:t>
            </a:r>
          </a:p>
          <a:p>
            <a:r>
              <a:rPr lang="en-US" sz="2000" dirty="0">
                <a:solidFill>
                  <a:srgbClr val="FF0000"/>
                </a:solidFill>
              </a:rPr>
              <a:t>Digestion of the structured foods</a:t>
            </a:r>
          </a:p>
          <a:p>
            <a:r>
              <a:rPr lang="en-US" sz="2000" dirty="0">
                <a:solidFill>
                  <a:srgbClr val="FF0000"/>
                </a:solidFill>
              </a:rPr>
              <a:t>   may affect breakdown into</a:t>
            </a:r>
          </a:p>
          <a:p>
            <a:r>
              <a:rPr lang="en-US" sz="2000" dirty="0">
                <a:solidFill>
                  <a:srgbClr val="FF0000"/>
                </a:solidFill>
              </a:rPr>
              <a:t>   peptides, fatty acids, and other </a:t>
            </a:r>
          </a:p>
          <a:p>
            <a:r>
              <a:rPr lang="en-US" sz="2000" dirty="0">
                <a:solidFill>
                  <a:srgbClr val="FF0000"/>
                </a:solidFill>
              </a:rPr>
              <a:t>    components and affect</a:t>
            </a:r>
          </a:p>
          <a:p>
            <a:r>
              <a:rPr lang="en-US" sz="2000" dirty="0">
                <a:solidFill>
                  <a:srgbClr val="FF0000"/>
                </a:solidFill>
              </a:rPr>
              <a:t>    absorption</a:t>
            </a:r>
          </a:p>
          <a:p>
            <a:r>
              <a:rPr lang="en-US" sz="2000" dirty="0"/>
              <a:t> </a:t>
            </a:r>
          </a:p>
          <a:p>
            <a:r>
              <a:rPr lang="en-US" dirty="0"/>
              <a:t>    </a:t>
            </a:r>
            <a:r>
              <a:rPr lang="en-US" sz="1600" dirty="0"/>
              <a:t>H</a:t>
            </a:r>
            <a:r>
              <a:rPr lang="en-US" sz="1600" b="1" dirty="0"/>
              <a:t>eat affects components</a:t>
            </a:r>
          </a:p>
          <a:p>
            <a:r>
              <a:rPr lang="en-US" sz="1600" dirty="0"/>
              <a:t>     H</a:t>
            </a:r>
            <a:r>
              <a:rPr lang="en-US" sz="1600" b="1" dirty="0"/>
              <a:t>omogenization</a:t>
            </a:r>
            <a:r>
              <a:rPr lang="en-US" sz="1600" dirty="0"/>
              <a:t> reduces fat sizes</a:t>
            </a:r>
          </a:p>
          <a:p>
            <a:r>
              <a:rPr lang="en-US" sz="1600" dirty="0"/>
              <a:t>       S</a:t>
            </a:r>
            <a:r>
              <a:rPr lang="en-US" sz="1600" b="1" dirty="0"/>
              <a:t>eparation</a:t>
            </a:r>
            <a:r>
              <a:rPr lang="en-US" sz="1600" dirty="0"/>
              <a:t> controls fat levels</a:t>
            </a:r>
          </a:p>
          <a:p>
            <a:r>
              <a:rPr lang="en-US" sz="1600" dirty="0"/>
              <a:t>        F</a:t>
            </a:r>
            <a:r>
              <a:rPr lang="en-US" sz="1600" b="1" dirty="0"/>
              <a:t>iltration</a:t>
            </a:r>
            <a:r>
              <a:rPr lang="en-US" sz="1600" dirty="0"/>
              <a:t> separates proteins</a:t>
            </a:r>
          </a:p>
          <a:p>
            <a:r>
              <a:rPr lang="en-US" sz="1600" dirty="0"/>
              <a:t>         with many more processes to</a:t>
            </a:r>
          </a:p>
          <a:p>
            <a:r>
              <a:rPr lang="en-US" sz="1600" dirty="0"/>
              <a:t>          consider.          </a:t>
            </a:r>
          </a:p>
          <a:p>
            <a:endParaRPr lang="en-US" dirty="0"/>
          </a:p>
          <a:p>
            <a:endParaRPr lang="en-US" dirty="0"/>
          </a:p>
        </p:txBody>
      </p:sp>
      <p:sp>
        <p:nvSpPr>
          <p:cNvPr id="5" name="Rectangle 4">
            <a:extLst>
              <a:ext uri="{FF2B5EF4-FFF2-40B4-BE49-F238E27FC236}">
                <a16:creationId xmlns:a16="http://schemas.microsoft.com/office/drawing/2014/main" id="{D0A34D90-5977-4A8B-8086-8C953E03E414}"/>
              </a:ext>
            </a:extLst>
          </p:cNvPr>
          <p:cNvSpPr/>
          <p:nvPr/>
        </p:nvSpPr>
        <p:spPr>
          <a:xfrm>
            <a:off x="431540" y="152636"/>
            <a:ext cx="8280920" cy="984885"/>
          </a:xfrm>
          <a:prstGeom prst="rect">
            <a:avLst/>
          </a:prstGeom>
        </p:spPr>
        <p:txBody>
          <a:bodyPr wrap="square">
            <a:spAutoFit/>
          </a:bodyPr>
          <a:lstStyle/>
          <a:p>
            <a:r>
              <a:rPr lang="en-US" dirty="0"/>
              <a:t>Agricultural Production                      </a:t>
            </a:r>
            <a:r>
              <a:rPr lang="en-US" sz="2000" dirty="0">
                <a:solidFill>
                  <a:srgbClr val="C00000"/>
                </a:solidFill>
              </a:rPr>
              <a:t>Processing                           </a:t>
            </a:r>
            <a:r>
              <a:rPr lang="en-US" sz="2000" dirty="0"/>
              <a:t>Nutrition</a:t>
            </a:r>
          </a:p>
          <a:p>
            <a:r>
              <a:rPr lang="en-US" sz="2000" dirty="0">
                <a:solidFill>
                  <a:srgbClr val="C00000"/>
                </a:solidFill>
              </a:rPr>
              <a:t>                                                 Quality, Safety and Nutrition </a:t>
            </a:r>
          </a:p>
          <a:p>
            <a:r>
              <a:rPr lang="en-US" dirty="0"/>
              <a:t>       Data too numerous and is missing from LCAs, needs to be correlated or predicted*            </a:t>
            </a:r>
          </a:p>
        </p:txBody>
      </p:sp>
      <p:sp>
        <p:nvSpPr>
          <p:cNvPr id="6" name="TextBox 5">
            <a:extLst>
              <a:ext uri="{FF2B5EF4-FFF2-40B4-BE49-F238E27FC236}">
                <a16:creationId xmlns:a16="http://schemas.microsoft.com/office/drawing/2014/main" id="{69225779-F6E8-4A89-AEC4-5EADF97218C3}"/>
              </a:ext>
            </a:extLst>
          </p:cNvPr>
          <p:cNvSpPr txBox="1"/>
          <p:nvPr/>
        </p:nvSpPr>
        <p:spPr>
          <a:xfrm>
            <a:off x="431540" y="5771001"/>
            <a:ext cx="2988332" cy="1323439"/>
          </a:xfrm>
          <a:prstGeom prst="rect">
            <a:avLst/>
          </a:prstGeom>
          <a:noFill/>
        </p:spPr>
        <p:txBody>
          <a:bodyPr wrap="square" rtlCol="0">
            <a:spAutoFit/>
          </a:bodyPr>
          <a:lstStyle/>
          <a:p>
            <a:r>
              <a:rPr lang="en-US" sz="1100" dirty="0"/>
              <a:t>*Tomasula et al. 2013</a:t>
            </a:r>
            <a:r>
              <a:rPr lang="en-US" sz="1100" b="1" dirty="0"/>
              <a:t> </a:t>
            </a:r>
            <a:r>
              <a:rPr lang="en-US" sz="1100" dirty="0"/>
              <a:t>Computer Simulation of Energy  Use, Greenhouse Gas Emissions and Process Economics  of the Fluid Milk Process. 2013. JDS.96(5)</a:t>
            </a:r>
          </a:p>
          <a:p>
            <a:r>
              <a:rPr lang="en-US" dirty="0"/>
              <a:t> </a:t>
            </a:r>
          </a:p>
          <a:p>
            <a:r>
              <a:rPr lang="en-US" dirty="0"/>
              <a:t> </a:t>
            </a:r>
          </a:p>
        </p:txBody>
      </p:sp>
      <p:sp>
        <p:nvSpPr>
          <p:cNvPr id="8" name="Rectangle 7">
            <a:extLst>
              <a:ext uri="{FF2B5EF4-FFF2-40B4-BE49-F238E27FC236}">
                <a16:creationId xmlns:a16="http://schemas.microsoft.com/office/drawing/2014/main" id="{CA2DBD49-EABF-489C-94AC-5E4A3B56EF7B}"/>
              </a:ext>
            </a:extLst>
          </p:cNvPr>
          <p:cNvSpPr/>
          <p:nvPr/>
        </p:nvSpPr>
        <p:spPr>
          <a:xfrm rot="10800000" flipV="1">
            <a:off x="323526" y="4997459"/>
            <a:ext cx="5104658" cy="369332"/>
          </a:xfrm>
          <a:prstGeom prst="rect">
            <a:avLst/>
          </a:prstGeom>
        </p:spPr>
        <p:txBody>
          <a:bodyPr wrap="square">
            <a:spAutoFit/>
          </a:bodyPr>
          <a:lstStyle/>
          <a:p>
            <a:r>
              <a:rPr lang="en-US" dirty="0">
                <a:solidFill>
                  <a:schemeClr val="accent2">
                    <a:lumMod val="75000"/>
                  </a:schemeClr>
                </a:solidFill>
              </a:rPr>
              <a:t>217.575 B LBS  (25.3 B GALS) produced in 2018 </a:t>
            </a:r>
          </a:p>
        </p:txBody>
      </p:sp>
      <p:cxnSp>
        <p:nvCxnSpPr>
          <p:cNvPr id="9" name="Straight Connector 8">
            <a:extLst>
              <a:ext uri="{FF2B5EF4-FFF2-40B4-BE49-F238E27FC236}">
                <a16:creationId xmlns:a16="http://schemas.microsoft.com/office/drawing/2014/main" id="{60F9F4A7-E2A2-4024-AAC6-CE623516FD17}"/>
              </a:ext>
            </a:extLst>
          </p:cNvPr>
          <p:cNvCxnSpPr/>
          <p:nvPr/>
        </p:nvCxnSpPr>
        <p:spPr>
          <a:xfrm>
            <a:off x="2743200" y="381000"/>
            <a:ext cx="9890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441B1BB-00F7-48FA-AE8B-5B4FAB3B4D07}"/>
              </a:ext>
            </a:extLst>
          </p:cNvPr>
          <p:cNvCxnSpPr/>
          <p:nvPr/>
        </p:nvCxnSpPr>
        <p:spPr>
          <a:xfrm>
            <a:off x="4953000" y="381000"/>
            <a:ext cx="1524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50699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228600"/>
            <a:ext cx="7924800" cy="460375"/>
          </a:xfrm>
        </p:spPr>
        <p:txBody>
          <a:bodyPr>
            <a:noAutofit/>
          </a:bodyPr>
          <a:lstStyle/>
          <a:p>
            <a:r>
              <a:rPr lang="en-US" sz="2400" dirty="0">
                <a:latin typeface="Arial" pitchFamily="34" charset="0"/>
                <a:cs typeface="Arial" pitchFamily="34" charset="0"/>
              </a:rPr>
              <a:t>Flow Sheet of the Fluid Milk Process</a:t>
            </a:r>
            <a:br>
              <a:rPr lang="en-US" sz="2400" dirty="0">
                <a:latin typeface="Arial" pitchFamily="34" charset="0"/>
                <a:cs typeface="Arial" pitchFamily="34" charset="0"/>
              </a:rPr>
            </a:br>
            <a:r>
              <a:rPr lang="en-US" sz="2400" dirty="0">
                <a:latin typeface="Arial" pitchFamily="34" charset="0"/>
                <a:cs typeface="Arial" pitchFamily="34" charset="0"/>
              </a:rPr>
              <a:t>by </a:t>
            </a:r>
            <a:r>
              <a:rPr lang="en-US" sz="2400" dirty="0" err="1">
                <a:latin typeface="Arial" pitchFamily="34" charset="0"/>
                <a:cs typeface="Arial" pitchFamily="34" charset="0"/>
              </a:rPr>
              <a:t>SuperPro</a:t>
            </a:r>
            <a:r>
              <a:rPr lang="en-US" sz="2400" dirty="0">
                <a:latin typeface="Arial" pitchFamily="34" charset="0"/>
                <a:cs typeface="Arial" pitchFamily="34" charset="0"/>
              </a:rPr>
              <a:t> – Design and Data by Users</a:t>
            </a:r>
          </a:p>
        </p:txBody>
      </p:sp>
      <p:sp>
        <p:nvSpPr>
          <p:cNvPr id="8" name="Text Box 5"/>
          <p:cNvSpPr txBox="1">
            <a:spLocks noChangeArrowheads="1"/>
          </p:cNvSpPr>
          <p:nvPr/>
        </p:nvSpPr>
        <p:spPr bwMode="auto">
          <a:xfrm>
            <a:off x="5867400" y="5943600"/>
            <a:ext cx="484428" cy="369332"/>
          </a:xfrm>
          <a:prstGeom prst="rect">
            <a:avLst/>
          </a:prstGeom>
          <a:noFill/>
          <a:ln w="9525">
            <a:noFill/>
            <a:miter lim="800000"/>
            <a:headEnd/>
            <a:tailEnd/>
          </a:ln>
        </p:spPr>
        <p:txBody>
          <a:bodyPr wrap="none">
            <a:spAutoFit/>
          </a:bodyPr>
          <a:lstStyle/>
          <a:p>
            <a:r>
              <a:rPr lang="en-US" dirty="0">
                <a:solidFill>
                  <a:srgbClr val="FF0000"/>
                </a:solidFill>
              </a:rPr>
              <a:t>CIP</a:t>
            </a:r>
          </a:p>
        </p:txBody>
      </p:sp>
      <p:pic>
        <p:nvPicPr>
          <p:cNvPr id="37891" name="Picture 3"/>
          <p:cNvPicPr>
            <a:picLocks noChangeAspect="1" noChangeArrowheads="1"/>
          </p:cNvPicPr>
          <p:nvPr/>
        </p:nvPicPr>
        <p:blipFill>
          <a:blip r:embed="rId3" cstate="print"/>
          <a:srcRect/>
          <a:stretch>
            <a:fillRect/>
          </a:stretch>
        </p:blipFill>
        <p:spPr bwMode="auto">
          <a:xfrm>
            <a:off x="1331640" y="789711"/>
            <a:ext cx="6480720" cy="6068289"/>
          </a:xfrm>
          <a:prstGeom prst="rect">
            <a:avLst/>
          </a:prstGeom>
          <a:noFill/>
          <a:ln w="9525">
            <a:noFill/>
            <a:miter lim="800000"/>
            <a:headEnd/>
            <a:tailEnd/>
          </a:ln>
          <a:effectLst/>
        </p:spPr>
      </p:pic>
      <p:sp>
        <p:nvSpPr>
          <p:cNvPr id="7" name="Oval 6"/>
          <p:cNvSpPr/>
          <p:nvPr/>
        </p:nvSpPr>
        <p:spPr>
          <a:xfrm>
            <a:off x="863588" y="4365104"/>
            <a:ext cx="5076564" cy="1332148"/>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Box 6"/>
          <p:cNvSpPr txBox="1">
            <a:spLocks noChangeArrowheads="1"/>
          </p:cNvSpPr>
          <p:nvPr/>
        </p:nvSpPr>
        <p:spPr bwMode="auto">
          <a:xfrm>
            <a:off x="287524" y="3392996"/>
            <a:ext cx="1905000" cy="338554"/>
          </a:xfrm>
          <a:prstGeom prst="rect">
            <a:avLst/>
          </a:prstGeom>
          <a:noFill/>
          <a:ln w="9525">
            <a:noFill/>
            <a:miter lim="800000"/>
            <a:headEnd/>
            <a:tailEnd/>
          </a:ln>
        </p:spPr>
        <p:txBody>
          <a:bodyPr wrap="square">
            <a:spAutoFit/>
          </a:bodyPr>
          <a:lstStyle/>
          <a:p>
            <a:r>
              <a:rPr lang="en-US" sz="1600" dirty="0">
                <a:solidFill>
                  <a:srgbClr val="FF0000"/>
                </a:solidFill>
              </a:rPr>
              <a:t>Pasteurized Milk Out</a:t>
            </a:r>
          </a:p>
        </p:txBody>
      </p:sp>
      <p:sp>
        <p:nvSpPr>
          <p:cNvPr id="5" name="Text Box 5"/>
          <p:cNvSpPr txBox="1">
            <a:spLocks noChangeArrowheads="1"/>
          </p:cNvSpPr>
          <p:nvPr/>
        </p:nvSpPr>
        <p:spPr bwMode="auto">
          <a:xfrm>
            <a:off x="575556" y="1412776"/>
            <a:ext cx="1153073" cy="338554"/>
          </a:xfrm>
          <a:prstGeom prst="rect">
            <a:avLst/>
          </a:prstGeom>
          <a:noFill/>
          <a:ln w="9525">
            <a:noFill/>
            <a:miter lim="800000"/>
            <a:headEnd/>
            <a:tailEnd/>
          </a:ln>
        </p:spPr>
        <p:txBody>
          <a:bodyPr wrap="none">
            <a:spAutoFit/>
          </a:bodyPr>
          <a:lstStyle/>
          <a:p>
            <a:r>
              <a:rPr lang="en-US" sz="1600" dirty="0">
                <a:solidFill>
                  <a:srgbClr val="FF0000"/>
                </a:solidFill>
              </a:rPr>
              <a:t>Raw Milk In</a:t>
            </a:r>
          </a:p>
        </p:txBody>
      </p:sp>
      <p:sp>
        <p:nvSpPr>
          <p:cNvPr id="13" name="Oval 12"/>
          <p:cNvSpPr/>
          <p:nvPr/>
        </p:nvSpPr>
        <p:spPr>
          <a:xfrm>
            <a:off x="791580" y="5733256"/>
            <a:ext cx="5724636" cy="112474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Box 5"/>
          <p:cNvSpPr txBox="1">
            <a:spLocks noChangeArrowheads="1"/>
          </p:cNvSpPr>
          <p:nvPr/>
        </p:nvSpPr>
        <p:spPr bwMode="auto">
          <a:xfrm>
            <a:off x="6156176" y="5733256"/>
            <a:ext cx="2097241" cy="338554"/>
          </a:xfrm>
          <a:prstGeom prst="rect">
            <a:avLst/>
          </a:prstGeom>
          <a:noFill/>
          <a:ln w="9525">
            <a:noFill/>
            <a:miter lim="800000"/>
            <a:headEnd/>
            <a:tailEnd/>
          </a:ln>
        </p:spPr>
        <p:txBody>
          <a:bodyPr wrap="none">
            <a:spAutoFit/>
          </a:bodyPr>
          <a:lstStyle/>
          <a:p>
            <a:r>
              <a:rPr lang="en-US" sz="1600" dirty="0">
                <a:solidFill>
                  <a:srgbClr val="FF0000"/>
                </a:solidFill>
              </a:rPr>
              <a:t>Wastewater Treatment</a:t>
            </a:r>
          </a:p>
        </p:txBody>
      </p:sp>
      <p:sp>
        <p:nvSpPr>
          <p:cNvPr id="15" name="Text Box 5"/>
          <p:cNvSpPr txBox="1">
            <a:spLocks noChangeArrowheads="1"/>
          </p:cNvSpPr>
          <p:nvPr/>
        </p:nvSpPr>
        <p:spPr bwMode="auto">
          <a:xfrm>
            <a:off x="647564" y="4401108"/>
            <a:ext cx="450764" cy="338554"/>
          </a:xfrm>
          <a:prstGeom prst="rect">
            <a:avLst/>
          </a:prstGeom>
          <a:noFill/>
          <a:ln w="9525">
            <a:noFill/>
            <a:miter lim="800000"/>
            <a:headEnd/>
            <a:tailEnd/>
          </a:ln>
        </p:spPr>
        <p:txBody>
          <a:bodyPr wrap="none">
            <a:spAutoFit/>
          </a:bodyPr>
          <a:lstStyle/>
          <a:p>
            <a:r>
              <a:rPr lang="en-US" sz="1600" dirty="0">
                <a:solidFill>
                  <a:srgbClr val="FF0000"/>
                </a:solidFill>
              </a:rPr>
              <a:t>CIP</a:t>
            </a:r>
          </a:p>
        </p:txBody>
      </p:sp>
    </p:spTree>
    <p:extLst>
      <p:ext uri="{BB962C8B-B14F-4D97-AF65-F5344CB8AC3E}">
        <p14:creationId xmlns:p14="http://schemas.microsoft.com/office/powerpoint/2010/main" val="3417801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Model by section – Milk Storage</a:t>
            </a:r>
          </a:p>
        </p:txBody>
      </p:sp>
      <p:pic>
        <p:nvPicPr>
          <p:cNvPr id="76802" name="Picture 2"/>
          <p:cNvPicPr>
            <a:picLocks noGrp="1" noChangeAspect="1" noChangeArrowheads="1"/>
          </p:cNvPicPr>
          <p:nvPr>
            <p:ph idx="1"/>
          </p:nvPr>
        </p:nvPicPr>
        <p:blipFill>
          <a:blip r:embed="rId3" cstate="print"/>
          <a:srcRect/>
          <a:stretch>
            <a:fillRect/>
          </a:stretch>
        </p:blipFill>
        <p:spPr bwMode="auto">
          <a:xfrm>
            <a:off x="1123329" y="1741323"/>
            <a:ext cx="7092788" cy="3540903"/>
          </a:xfrm>
          <a:prstGeom prst="rect">
            <a:avLst/>
          </a:prstGeom>
          <a:noFill/>
          <a:ln w="9525">
            <a:noFill/>
            <a:miter lim="800000"/>
            <a:headEnd/>
            <a:tailEnd/>
          </a:ln>
          <a:effectLst/>
        </p:spPr>
      </p:pic>
      <p:sp>
        <p:nvSpPr>
          <p:cNvPr id="5" name="TextBox 4"/>
          <p:cNvSpPr txBox="1"/>
          <p:nvPr/>
        </p:nvSpPr>
        <p:spPr>
          <a:xfrm>
            <a:off x="2951820" y="2528900"/>
            <a:ext cx="3163045" cy="400110"/>
          </a:xfrm>
          <a:prstGeom prst="rect">
            <a:avLst/>
          </a:prstGeom>
          <a:noFill/>
        </p:spPr>
        <p:txBody>
          <a:bodyPr wrap="none" rtlCol="0">
            <a:spAutoFit/>
          </a:bodyPr>
          <a:lstStyle/>
          <a:p>
            <a:r>
              <a:rPr lang="en-US" sz="2000" dirty="0">
                <a:solidFill>
                  <a:srgbClr val="FF0000"/>
                </a:solidFill>
              </a:rPr>
              <a:t>Milk is kept at or below1.8°C</a:t>
            </a:r>
          </a:p>
        </p:txBody>
      </p:sp>
      <p:pic>
        <p:nvPicPr>
          <p:cNvPr id="6" name="Picture 3" descr="truck0802_P8050161"/>
          <p:cNvPicPr>
            <a:picLocks noChangeAspect="1" noChangeArrowheads="1"/>
          </p:cNvPicPr>
          <p:nvPr/>
        </p:nvPicPr>
        <p:blipFill>
          <a:blip r:embed="rId4" cstate="print"/>
          <a:srcRect/>
          <a:stretch>
            <a:fillRect/>
          </a:stretch>
        </p:blipFill>
        <p:spPr bwMode="auto">
          <a:xfrm>
            <a:off x="6863692" y="5147395"/>
            <a:ext cx="2280308" cy="1710605"/>
          </a:xfrm>
          <a:prstGeom prst="rect">
            <a:avLst/>
          </a:prstGeom>
          <a:noFill/>
          <a:ln w="9525">
            <a:noFill/>
            <a:miter lim="800000"/>
            <a:headEnd/>
            <a:tailEnd/>
          </a:ln>
        </p:spPr>
      </p:pic>
      <p:sp>
        <p:nvSpPr>
          <p:cNvPr id="7" name="Text Box 6"/>
          <p:cNvSpPr txBox="1">
            <a:spLocks noChangeArrowheads="1"/>
          </p:cNvSpPr>
          <p:nvPr/>
        </p:nvSpPr>
        <p:spPr bwMode="auto">
          <a:xfrm>
            <a:off x="971600" y="1196752"/>
            <a:ext cx="7380820" cy="457200"/>
          </a:xfrm>
          <a:prstGeom prst="rect">
            <a:avLst/>
          </a:prstGeom>
          <a:noFill/>
          <a:ln w="9525">
            <a:noFill/>
            <a:miter lim="800000"/>
            <a:headEnd/>
            <a:tailEnd/>
          </a:ln>
        </p:spPr>
        <p:txBody>
          <a:bodyPr wrap="square">
            <a:spAutoFit/>
          </a:bodyPr>
          <a:lstStyle/>
          <a:p>
            <a:r>
              <a:rPr lang="en-US" sz="2400" dirty="0"/>
              <a:t>Simulation of Milk Cooling from Tanker to Balance tank</a:t>
            </a:r>
          </a:p>
        </p:txBody>
      </p:sp>
      <p:sp>
        <p:nvSpPr>
          <p:cNvPr id="3" name="TextBox 2">
            <a:extLst>
              <a:ext uri="{FF2B5EF4-FFF2-40B4-BE49-F238E27FC236}">
                <a16:creationId xmlns:a16="http://schemas.microsoft.com/office/drawing/2014/main" id="{924071DD-DD90-4CE4-97AC-2DF0AAC2FB17}"/>
              </a:ext>
            </a:extLst>
          </p:cNvPr>
          <p:cNvSpPr txBox="1"/>
          <p:nvPr/>
        </p:nvSpPr>
        <p:spPr>
          <a:xfrm>
            <a:off x="1115616" y="5517232"/>
            <a:ext cx="5605381" cy="923330"/>
          </a:xfrm>
          <a:prstGeom prst="rect">
            <a:avLst/>
          </a:prstGeom>
          <a:noFill/>
        </p:spPr>
        <p:txBody>
          <a:bodyPr wrap="none" rtlCol="0">
            <a:spAutoFit/>
          </a:bodyPr>
          <a:lstStyle/>
          <a:p>
            <a:r>
              <a:rPr lang="en-US" dirty="0"/>
              <a:t>Milk in tanker from one or more farms. Pumped into silo.</a:t>
            </a:r>
          </a:p>
          <a:p>
            <a:r>
              <a:rPr lang="en-US" dirty="0"/>
              <a:t>Mixed with milk from other farms. Microflora and compo-</a:t>
            </a:r>
          </a:p>
          <a:p>
            <a:r>
              <a:rPr lang="en-US" dirty="0" err="1"/>
              <a:t>sition</a:t>
            </a:r>
            <a:r>
              <a:rPr lang="en-US" dirty="0"/>
              <a:t> is now that of the bulk silo. </a:t>
            </a:r>
          </a:p>
        </p:txBody>
      </p:sp>
    </p:spTree>
    <p:extLst>
      <p:ext uri="{BB962C8B-B14F-4D97-AF65-F5344CB8AC3E}">
        <p14:creationId xmlns:p14="http://schemas.microsoft.com/office/powerpoint/2010/main" val="790696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983324-252C-40B4-9330-4D207D814720}"/>
              </a:ext>
            </a:extLst>
          </p:cNvPr>
          <p:cNvSpPr/>
          <p:nvPr/>
        </p:nvSpPr>
        <p:spPr>
          <a:xfrm>
            <a:off x="971600" y="332656"/>
            <a:ext cx="6516724" cy="369332"/>
          </a:xfrm>
          <a:prstGeom prst="rect">
            <a:avLst/>
          </a:prstGeom>
        </p:spPr>
        <p:txBody>
          <a:bodyPr wrap="square">
            <a:spAutoFit/>
          </a:bodyPr>
          <a:lstStyle/>
          <a:p>
            <a:r>
              <a:rPr lang="en-US" dirty="0"/>
              <a:t>                     </a:t>
            </a:r>
          </a:p>
        </p:txBody>
      </p:sp>
      <p:sp>
        <p:nvSpPr>
          <p:cNvPr id="5" name="TextBox 4">
            <a:extLst>
              <a:ext uri="{FF2B5EF4-FFF2-40B4-BE49-F238E27FC236}">
                <a16:creationId xmlns:a16="http://schemas.microsoft.com/office/drawing/2014/main" id="{A477B282-6222-4C6D-A46D-E447D0C18A39}"/>
              </a:ext>
            </a:extLst>
          </p:cNvPr>
          <p:cNvSpPr txBox="1"/>
          <p:nvPr/>
        </p:nvSpPr>
        <p:spPr>
          <a:xfrm>
            <a:off x="1187624" y="584684"/>
            <a:ext cx="6660740" cy="738664"/>
          </a:xfrm>
          <a:prstGeom prst="rect">
            <a:avLst/>
          </a:prstGeom>
          <a:noFill/>
        </p:spPr>
        <p:txBody>
          <a:bodyPr wrap="square" rtlCol="0">
            <a:spAutoFit/>
          </a:bodyPr>
          <a:lstStyle/>
          <a:p>
            <a:r>
              <a:rPr lang="en-US" sz="2400" dirty="0"/>
              <a:t>Stakeholder Support is Critical for These Projects</a:t>
            </a:r>
          </a:p>
          <a:p>
            <a:r>
              <a:rPr lang="en-US" dirty="0"/>
              <a:t>     </a:t>
            </a:r>
          </a:p>
        </p:txBody>
      </p:sp>
      <p:sp>
        <p:nvSpPr>
          <p:cNvPr id="6" name="TextBox 5">
            <a:extLst>
              <a:ext uri="{FF2B5EF4-FFF2-40B4-BE49-F238E27FC236}">
                <a16:creationId xmlns:a16="http://schemas.microsoft.com/office/drawing/2014/main" id="{901BDD58-C3A4-4B33-A5D9-1996959F842F}"/>
              </a:ext>
            </a:extLst>
          </p:cNvPr>
          <p:cNvSpPr txBox="1"/>
          <p:nvPr/>
        </p:nvSpPr>
        <p:spPr>
          <a:xfrm>
            <a:off x="971600" y="1575376"/>
            <a:ext cx="7092788" cy="5016758"/>
          </a:xfrm>
          <a:prstGeom prst="rect">
            <a:avLst/>
          </a:prstGeom>
          <a:noFill/>
        </p:spPr>
        <p:txBody>
          <a:bodyPr wrap="square" rtlCol="0">
            <a:spAutoFit/>
          </a:bodyPr>
          <a:lstStyle/>
          <a:p>
            <a:r>
              <a:rPr lang="en-US" sz="2000" dirty="0"/>
              <a:t>Fluid milk is commodity milk and the majority of the stakeholder groups support all we do and are happy to give input to ensure impact. </a:t>
            </a:r>
          </a:p>
          <a:p>
            <a:endParaRPr lang="en-US" sz="2000" dirty="0"/>
          </a:p>
          <a:p>
            <a:r>
              <a:rPr lang="en-US" sz="2000" dirty="0"/>
              <a:t>They are not researchers, they are marketers.  How will the research increase consumption of milk? </a:t>
            </a:r>
          </a:p>
          <a:p>
            <a:endParaRPr lang="en-US" sz="2000" dirty="0"/>
          </a:p>
          <a:p>
            <a:r>
              <a:rPr lang="en-US" sz="2000" dirty="0"/>
              <a:t>Communicate monthly. They support research the farmers and processors would support to increase economics, new information for label claims, and </a:t>
            </a:r>
            <a:r>
              <a:rPr lang="en-US" sz="2000" dirty="0" err="1"/>
              <a:t>utritional</a:t>
            </a:r>
            <a:r>
              <a:rPr lang="en-US" sz="2000" dirty="0"/>
              <a:t> benefits over other commodities.  </a:t>
            </a:r>
          </a:p>
          <a:p>
            <a:endParaRPr lang="en-US" sz="2000" dirty="0"/>
          </a:p>
          <a:p>
            <a:r>
              <a:rPr lang="en-US" sz="2000" dirty="0"/>
              <a:t>Good sources for access to industry experts for input/consultation.  </a:t>
            </a:r>
          </a:p>
          <a:p>
            <a:endParaRPr lang="en-US" sz="2000" dirty="0"/>
          </a:p>
          <a:p>
            <a:endParaRPr lang="en-US" sz="2000" dirty="0"/>
          </a:p>
          <a:p>
            <a:r>
              <a:rPr lang="en-US" sz="2000" dirty="0"/>
              <a:t> </a:t>
            </a:r>
          </a:p>
          <a:p>
            <a:r>
              <a:rPr lang="en-US" sz="2000" dirty="0"/>
              <a:t>  </a:t>
            </a:r>
          </a:p>
        </p:txBody>
      </p:sp>
    </p:spTree>
    <p:extLst>
      <p:ext uri="{BB962C8B-B14F-4D97-AF65-F5344CB8AC3E}">
        <p14:creationId xmlns:p14="http://schemas.microsoft.com/office/powerpoint/2010/main" val="3324248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3F10E-C6F2-4E5C-B77B-C210BB354141}"/>
              </a:ext>
            </a:extLst>
          </p:cNvPr>
          <p:cNvSpPr>
            <a:spLocks noGrp="1"/>
          </p:cNvSpPr>
          <p:nvPr>
            <p:ph type="title"/>
          </p:nvPr>
        </p:nvSpPr>
        <p:spPr/>
        <p:txBody>
          <a:bodyPr/>
          <a:lstStyle/>
          <a:p>
            <a:r>
              <a:rPr lang="en-US" dirty="0"/>
              <a:t>Next Steps</a:t>
            </a:r>
          </a:p>
        </p:txBody>
      </p:sp>
      <p:sp>
        <p:nvSpPr>
          <p:cNvPr id="3" name="TextBox 2">
            <a:extLst>
              <a:ext uri="{FF2B5EF4-FFF2-40B4-BE49-F238E27FC236}">
                <a16:creationId xmlns:a16="http://schemas.microsoft.com/office/drawing/2014/main" id="{2AB6D1C7-8350-4003-9D28-AA4D1939540D}"/>
              </a:ext>
            </a:extLst>
          </p:cNvPr>
          <p:cNvSpPr txBox="1"/>
          <p:nvPr/>
        </p:nvSpPr>
        <p:spPr>
          <a:xfrm>
            <a:off x="757965" y="1397674"/>
            <a:ext cx="7928835" cy="4062651"/>
          </a:xfrm>
          <a:prstGeom prst="rect">
            <a:avLst/>
          </a:prstGeom>
          <a:noFill/>
        </p:spPr>
        <p:txBody>
          <a:bodyPr wrap="square" rtlCol="0">
            <a:spAutoFit/>
          </a:bodyPr>
          <a:lstStyle/>
          <a:p>
            <a:pPr marL="457200" indent="-457200">
              <a:buAutoNum type="arabicPeriod"/>
            </a:pPr>
            <a:r>
              <a:rPr lang="en-US" sz="2400" dirty="0"/>
              <a:t>Put </a:t>
            </a:r>
            <a:r>
              <a:rPr lang="en-US" sz="2400" dirty="0" err="1"/>
              <a:t>Nuonet</a:t>
            </a:r>
            <a:r>
              <a:rPr lang="en-US" sz="2400" dirty="0"/>
              <a:t> through the paces. </a:t>
            </a:r>
          </a:p>
          <a:p>
            <a:r>
              <a:rPr lang="en-US" sz="2400" dirty="0"/>
              <a:t>       How would a processor or other researcher use</a:t>
            </a:r>
          </a:p>
          <a:p>
            <a:r>
              <a:rPr lang="en-US" sz="2400" dirty="0"/>
              <a:t>         </a:t>
            </a:r>
            <a:r>
              <a:rPr lang="en-US" sz="2400" dirty="0" err="1"/>
              <a:t>NuoNet</a:t>
            </a:r>
            <a:r>
              <a:rPr lang="en-US" sz="2400" dirty="0"/>
              <a:t>?  How to use feed info, soil, and track into milk?</a:t>
            </a:r>
          </a:p>
          <a:p>
            <a:r>
              <a:rPr lang="en-US" sz="2400" dirty="0"/>
              <a:t>2.    Communicate to group; introduce this to Stakeholders </a:t>
            </a:r>
          </a:p>
          <a:p>
            <a:r>
              <a:rPr lang="en-US" sz="2400" dirty="0"/>
              <a:t>          The single cow approach correlates with working with</a:t>
            </a:r>
          </a:p>
          <a:p>
            <a:r>
              <a:rPr lang="en-US" sz="2400" dirty="0"/>
              <a:t>          segregated herds on large farms. </a:t>
            </a:r>
          </a:p>
          <a:p>
            <a:r>
              <a:rPr lang="en-US" sz="2400" dirty="0"/>
              <a:t>    (e.g.; cows of similar genetics, at same stage of lactation,</a:t>
            </a:r>
          </a:p>
          <a:p>
            <a:r>
              <a:rPr lang="en-US" sz="2400" dirty="0"/>
              <a:t>           same diets, etc.)  Will a quality trait be observed?</a:t>
            </a:r>
          </a:p>
          <a:p>
            <a:r>
              <a:rPr lang="en-US" sz="2400" dirty="0"/>
              <a:t>3.    Will attempt to predict a milk composition and follow up</a:t>
            </a:r>
          </a:p>
          <a:p>
            <a:r>
              <a:rPr lang="en-US" sz="2400" dirty="0"/>
              <a:t>         with ERRC milk process simulator.     </a:t>
            </a:r>
          </a:p>
          <a:p>
            <a:endParaRPr lang="en-US" dirty="0"/>
          </a:p>
        </p:txBody>
      </p:sp>
    </p:spTree>
    <p:extLst>
      <p:ext uri="{BB962C8B-B14F-4D97-AF65-F5344CB8AC3E}">
        <p14:creationId xmlns:p14="http://schemas.microsoft.com/office/powerpoint/2010/main" val="10949982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6CEC5-2CE1-470F-A4BA-886BA9CFEA7E}"/>
              </a:ext>
            </a:extLst>
          </p:cNvPr>
          <p:cNvSpPr>
            <a:spLocks noGrp="1"/>
          </p:cNvSpPr>
          <p:nvPr>
            <p:ph type="title"/>
          </p:nvPr>
        </p:nvSpPr>
        <p:spPr>
          <a:xfrm>
            <a:off x="228600" y="152400"/>
            <a:ext cx="8229600" cy="1143000"/>
          </a:xfrm>
        </p:spPr>
        <p:txBody>
          <a:bodyPr/>
          <a:lstStyle/>
          <a:p>
            <a:r>
              <a:rPr lang="en-US" b="1" dirty="0"/>
              <a:t>DAPP Across ARS</a:t>
            </a:r>
          </a:p>
        </p:txBody>
      </p:sp>
      <p:sp>
        <p:nvSpPr>
          <p:cNvPr id="3" name="Content Placeholder 2">
            <a:extLst>
              <a:ext uri="{FF2B5EF4-FFF2-40B4-BE49-F238E27FC236}">
                <a16:creationId xmlns:a16="http://schemas.microsoft.com/office/drawing/2014/main" id="{3CAE703F-8864-4154-B583-5D9B5E457D76}"/>
              </a:ext>
            </a:extLst>
          </p:cNvPr>
          <p:cNvSpPr>
            <a:spLocks noGrp="1"/>
          </p:cNvSpPr>
          <p:nvPr>
            <p:ph idx="1"/>
          </p:nvPr>
        </p:nvSpPr>
        <p:spPr>
          <a:xfrm>
            <a:off x="1562100" y="1623048"/>
            <a:ext cx="6019800" cy="4906961"/>
          </a:xfrm>
        </p:spPr>
        <p:txBody>
          <a:bodyPr>
            <a:normAutofit/>
          </a:bodyPr>
          <a:lstStyle/>
          <a:p>
            <a:r>
              <a:rPr lang="en-US" sz="3600" b="1" dirty="0">
                <a:solidFill>
                  <a:schemeClr val="tx2">
                    <a:lumMod val="75000"/>
                  </a:schemeClr>
                </a:solidFill>
              </a:rPr>
              <a:t>Madison, Wisconsin</a:t>
            </a:r>
          </a:p>
          <a:p>
            <a:r>
              <a:rPr lang="en-US" sz="3600" b="1" dirty="0">
                <a:solidFill>
                  <a:schemeClr val="tx2">
                    <a:lumMod val="75000"/>
                  </a:schemeClr>
                </a:solidFill>
              </a:rPr>
              <a:t>Fort Collins, CO</a:t>
            </a:r>
          </a:p>
          <a:p>
            <a:r>
              <a:rPr lang="en-US" sz="3600" b="1" dirty="0">
                <a:solidFill>
                  <a:schemeClr val="tx2">
                    <a:lumMod val="75000"/>
                  </a:schemeClr>
                </a:solidFill>
              </a:rPr>
              <a:t>Wyndmoor, PA</a:t>
            </a:r>
          </a:p>
          <a:p>
            <a:r>
              <a:rPr lang="en-US" sz="3600" b="1" dirty="0">
                <a:solidFill>
                  <a:schemeClr val="tx2">
                    <a:lumMod val="75000"/>
                  </a:schemeClr>
                </a:solidFill>
              </a:rPr>
              <a:t>University Park, PA</a:t>
            </a:r>
          </a:p>
          <a:p>
            <a:r>
              <a:rPr lang="en-US" sz="3600" b="1" dirty="0">
                <a:solidFill>
                  <a:schemeClr val="tx2">
                    <a:lumMod val="75000"/>
                  </a:schemeClr>
                </a:solidFill>
              </a:rPr>
              <a:t>Beltsville, MD</a:t>
            </a:r>
          </a:p>
          <a:p>
            <a:r>
              <a:rPr lang="en-US" sz="3600" b="1" dirty="0">
                <a:solidFill>
                  <a:schemeClr val="tx2">
                    <a:lumMod val="75000"/>
                  </a:schemeClr>
                </a:solidFill>
              </a:rPr>
              <a:t>Grand Forks, SD</a:t>
            </a:r>
          </a:p>
          <a:p>
            <a:r>
              <a:rPr lang="en-US" sz="3600" b="1" dirty="0">
                <a:solidFill>
                  <a:schemeClr val="tx2">
                    <a:lumMod val="75000"/>
                  </a:schemeClr>
                </a:solidFill>
              </a:rPr>
              <a:t>Davis, CA</a:t>
            </a:r>
            <a:endParaRPr lang="en-US" sz="3600" b="1" dirty="0">
              <a:solidFill>
                <a:schemeClr val="tx2"/>
              </a:solidFill>
            </a:endParaRPr>
          </a:p>
        </p:txBody>
      </p:sp>
    </p:spTree>
    <p:extLst>
      <p:ext uri="{BB962C8B-B14F-4D97-AF65-F5344CB8AC3E}">
        <p14:creationId xmlns:p14="http://schemas.microsoft.com/office/powerpoint/2010/main" val="12170900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0308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320"/>
            <a:ext cx="9067800" cy="1470025"/>
          </a:xfrm>
        </p:spPr>
        <p:txBody>
          <a:bodyPr>
            <a:normAutofit/>
          </a:bodyPr>
          <a:lstStyle/>
          <a:p>
            <a:r>
              <a:rPr lang="en-US" dirty="0">
                <a:solidFill>
                  <a:schemeClr val="tx2"/>
                </a:solidFill>
              </a:rPr>
              <a:t>The </a:t>
            </a:r>
            <a:r>
              <a:rPr lang="en-US" b="1" dirty="0">
                <a:solidFill>
                  <a:schemeClr val="tx2"/>
                </a:solidFill>
              </a:rPr>
              <a:t>REALITY</a:t>
            </a:r>
            <a:r>
              <a:rPr lang="en-US" dirty="0">
                <a:solidFill>
                  <a:schemeClr val="tx2"/>
                </a:solidFill>
              </a:rPr>
              <a:t> of the food system</a:t>
            </a:r>
            <a:br>
              <a:rPr lang="en-US" dirty="0">
                <a:solidFill>
                  <a:schemeClr val="tx2"/>
                </a:solidFill>
              </a:rPr>
            </a:br>
            <a:endParaRPr lang="en-US" dirty="0"/>
          </a:p>
        </p:txBody>
      </p:sp>
      <p:pic>
        <p:nvPicPr>
          <p:cNvPr id="38914" name="Picture 2" descr="http://static.desktopnexus.com/thumbnails/30400-bigthumbnail.jpg"/>
          <p:cNvPicPr>
            <a:picLocks noChangeAspect="1" noChangeArrowheads="1"/>
          </p:cNvPicPr>
          <p:nvPr/>
        </p:nvPicPr>
        <p:blipFill>
          <a:blip r:embed="rId2" cstate="print"/>
          <a:srcRect/>
          <a:stretch>
            <a:fillRect/>
          </a:stretch>
        </p:blipFill>
        <p:spPr bwMode="auto">
          <a:xfrm>
            <a:off x="1066800" y="990600"/>
            <a:ext cx="6934200" cy="5208357"/>
          </a:xfrm>
          <a:prstGeom prst="rect">
            <a:avLst/>
          </a:prstGeom>
          <a:noFill/>
        </p:spPr>
      </p:pic>
      <p:sp>
        <p:nvSpPr>
          <p:cNvPr id="5" name="TextBox 4"/>
          <p:cNvSpPr txBox="1"/>
          <p:nvPr/>
        </p:nvSpPr>
        <p:spPr>
          <a:xfrm>
            <a:off x="3915266" y="2496263"/>
            <a:ext cx="3147767" cy="830997"/>
          </a:xfrm>
          <a:prstGeom prst="rect">
            <a:avLst/>
          </a:prstGeom>
          <a:noFill/>
        </p:spPr>
        <p:txBody>
          <a:bodyPr wrap="square" rtlCol="0">
            <a:spAutoFit/>
          </a:bodyPr>
          <a:lstStyle/>
          <a:p>
            <a:r>
              <a:rPr lang="en-US" sz="2400" dirty="0"/>
              <a:t>The image the public wants</a:t>
            </a:r>
          </a:p>
        </p:txBody>
      </p:sp>
    </p:spTree>
    <p:extLst>
      <p:ext uri="{BB962C8B-B14F-4D97-AF65-F5344CB8AC3E}">
        <p14:creationId xmlns:p14="http://schemas.microsoft.com/office/powerpoint/2010/main" val="1740456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952500" y="196215"/>
            <a:ext cx="7543800" cy="9906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dirty="0">
                <a:solidFill>
                  <a:schemeClr val="tx2"/>
                </a:solidFill>
              </a:rPr>
              <a:t>The </a:t>
            </a:r>
            <a:r>
              <a:rPr lang="en-US" b="1" dirty="0">
                <a:solidFill>
                  <a:schemeClr val="tx2"/>
                </a:solidFill>
              </a:rPr>
              <a:t>REALITY</a:t>
            </a:r>
            <a:r>
              <a:rPr lang="en-US" dirty="0">
                <a:solidFill>
                  <a:schemeClr val="tx2"/>
                </a:solidFill>
              </a:rPr>
              <a:t> the producer must deal with</a:t>
            </a:r>
          </a:p>
          <a:p>
            <a:endParaRPr lang="en-US" dirty="0">
              <a:solidFill>
                <a:schemeClr val="tx2"/>
              </a:solidFill>
            </a:endParaRPr>
          </a:p>
          <a:p>
            <a:endParaRPr lang="en-US" dirty="0">
              <a:solidFill>
                <a:schemeClr val="tx2"/>
              </a:solidFill>
            </a:endParaRPr>
          </a:p>
        </p:txBody>
      </p:sp>
      <p:pic>
        <p:nvPicPr>
          <p:cNvPr id="8" name="Picture 6" descr="http://www.usyd.edu.au/agric/web04/images/New%20Folder/Bogged-Tractor-101201.jpg"/>
          <p:cNvPicPr>
            <a:picLocks noChangeAspect="1" noChangeArrowheads="1"/>
          </p:cNvPicPr>
          <p:nvPr/>
        </p:nvPicPr>
        <p:blipFill>
          <a:blip r:embed="rId2" cstate="print"/>
          <a:srcRect/>
          <a:stretch>
            <a:fillRect/>
          </a:stretch>
        </p:blipFill>
        <p:spPr bwMode="auto">
          <a:xfrm>
            <a:off x="1371600" y="914400"/>
            <a:ext cx="6172200" cy="4299966"/>
          </a:xfrm>
          <a:prstGeom prst="rect">
            <a:avLst/>
          </a:prstGeom>
          <a:noFill/>
        </p:spPr>
      </p:pic>
      <p:sp>
        <p:nvSpPr>
          <p:cNvPr id="5" name="Title 1"/>
          <p:cNvSpPr txBox="1">
            <a:spLocks/>
          </p:cNvSpPr>
          <p:nvPr/>
        </p:nvSpPr>
        <p:spPr>
          <a:xfrm>
            <a:off x="152400" y="196215"/>
            <a:ext cx="8610600" cy="718185"/>
          </a:xfrm>
          <a:prstGeom prst="rect">
            <a:avLst/>
          </a:prstGeom>
        </p:spPr>
        <p:txBody>
          <a:bodyPr vert="horz" lIns="91440" tIns="45720" rIns="91440" bIns="45720" rtlCol="0" anchor="ctr">
            <a:normAutofit fontScale="5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br>
              <a:rPr lang="en-US" dirty="0">
                <a:solidFill>
                  <a:schemeClr val="tx2"/>
                </a:solidFill>
              </a:rPr>
            </a:br>
            <a:endParaRPr lang="en-US" dirty="0"/>
          </a:p>
        </p:txBody>
      </p:sp>
      <p:sp>
        <p:nvSpPr>
          <p:cNvPr id="2" name="TextBox 1"/>
          <p:cNvSpPr txBox="1"/>
          <p:nvPr/>
        </p:nvSpPr>
        <p:spPr>
          <a:xfrm>
            <a:off x="294640" y="5393942"/>
            <a:ext cx="8839200" cy="1077218"/>
          </a:xfrm>
          <a:prstGeom prst="rect">
            <a:avLst/>
          </a:prstGeom>
          <a:noFill/>
        </p:spPr>
        <p:txBody>
          <a:bodyPr wrap="square" rtlCol="0">
            <a:spAutoFit/>
          </a:bodyPr>
          <a:lstStyle/>
          <a:p>
            <a:r>
              <a:rPr lang="en-US" sz="3200" dirty="0">
                <a:solidFill>
                  <a:srgbClr val="C00000"/>
                </a:solidFill>
              </a:rPr>
              <a:t>SOLUTION:  Transdisciplinary Research to feed the country and assure health of people and the planet</a:t>
            </a:r>
          </a:p>
        </p:txBody>
      </p:sp>
    </p:spTree>
    <p:extLst>
      <p:ext uri="{BB962C8B-B14F-4D97-AF65-F5344CB8AC3E}">
        <p14:creationId xmlns:p14="http://schemas.microsoft.com/office/powerpoint/2010/main" val="14587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19050"/>
            <a:ext cx="8229600" cy="1143000"/>
          </a:xfrm>
        </p:spPr>
        <p:txBody>
          <a:bodyPr>
            <a:normAutofit fontScale="90000"/>
          </a:bodyPr>
          <a:lstStyle/>
          <a:p>
            <a:r>
              <a:rPr lang="en-US" b="1" dirty="0">
                <a:solidFill>
                  <a:schemeClr val="tx2">
                    <a:lumMod val="75000"/>
                  </a:schemeClr>
                </a:solidFill>
              </a:rPr>
              <a:t>How did we get to “Dairy Agriculture for People and the Planet” (DAPP)?</a:t>
            </a:r>
          </a:p>
        </p:txBody>
      </p:sp>
      <p:sp>
        <p:nvSpPr>
          <p:cNvPr id="5" name="Content Placeholder 2"/>
          <p:cNvSpPr txBox="1">
            <a:spLocks/>
          </p:cNvSpPr>
          <p:nvPr/>
        </p:nvSpPr>
        <p:spPr>
          <a:xfrm>
            <a:off x="495300" y="3581400"/>
            <a:ext cx="7734300" cy="112395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Objective:  Develop agronomic and animal management practices in the dairy industry for delivery of products that are nutrient dense and positively impact public health, but with a lower environmental impact.</a:t>
            </a:r>
          </a:p>
        </p:txBody>
      </p:sp>
      <p:sp>
        <p:nvSpPr>
          <p:cNvPr id="7" name="Content Placeholder 6">
            <a:extLst>
              <a:ext uri="{FF2B5EF4-FFF2-40B4-BE49-F238E27FC236}">
                <a16:creationId xmlns:a16="http://schemas.microsoft.com/office/drawing/2014/main" id="{7C6B2309-E888-44EC-998A-A5FA17753EF3}"/>
              </a:ext>
            </a:extLst>
          </p:cNvPr>
          <p:cNvSpPr>
            <a:spLocks noGrp="1"/>
          </p:cNvSpPr>
          <p:nvPr>
            <p:ph idx="1"/>
          </p:nvPr>
        </p:nvSpPr>
        <p:spPr>
          <a:xfrm>
            <a:off x="495300" y="1522594"/>
            <a:ext cx="8153400" cy="1852757"/>
          </a:xfrm>
        </p:spPr>
        <p:txBody>
          <a:bodyPr>
            <a:normAutofit lnSpcReduction="10000"/>
          </a:bodyPr>
          <a:lstStyle/>
          <a:p>
            <a:r>
              <a:rPr lang="en-US" dirty="0"/>
              <a:t>Proof of principle-2017: DAWG experiment to include nutrition data and </a:t>
            </a:r>
            <a:r>
              <a:rPr lang="en-US" dirty="0" err="1"/>
              <a:t>NUOnet</a:t>
            </a:r>
            <a:r>
              <a:rPr lang="en-US" dirty="0"/>
              <a:t> infrastructure for data management and sharing</a:t>
            </a:r>
          </a:p>
        </p:txBody>
      </p:sp>
    </p:spTree>
    <p:extLst>
      <p:ext uri="{BB962C8B-B14F-4D97-AF65-F5344CB8AC3E}">
        <p14:creationId xmlns:p14="http://schemas.microsoft.com/office/powerpoint/2010/main" val="3341691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09401-2464-424B-93B1-4F082337972D}"/>
              </a:ext>
            </a:extLst>
          </p:cNvPr>
          <p:cNvSpPr>
            <a:spLocks noGrp="1"/>
          </p:cNvSpPr>
          <p:nvPr>
            <p:ph type="title"/>
          </p:nvPr>
        </p:nvSpPr>
        <p:spPr>
          <a:xfrm>
            <a:off x="445957" y="445957"/>
            <a:ext cx="8229600" cy="1143000"/>
          </a:xfrm>
        </p:spPr>
        <p:txBody>
          <a:bodyPr/>
          <a:lstStyle/>
          <a:p>
            <a:r>
              <a:rPr lang="en-US" dirty="0"/>
              <a:t>Key elements</a:t>
            </a:r>
          </a:p>
        </p:txBody>
      </p:sp>
      <p:sp>
        <p:nvSpPr>
          <p:cNvPr id="3" name="Content Placeholder 2">
            <a:extLst>
              <a:ext uri="{FF2B5EF4-FFF2-40B4-BE49-F238E27FC236}">
                <a16:creationId xmlns:a16="http://schemas.microsoft.com/office/drawing/2014/main" id="{1C2159F6-BDDD-4835-8E13-480837609587}"/>
              </a:ext>
            </a:extLst>
          </p:cNvPr>
          <p:cNvSpPr>
            <a:spLocks noGrp="1"/>
          </p:cNvSpPr>
          <p:nvPr>
            <p:ph idx="1"/>
          </p:nvPr>
        </p:nvSpPr>
        <p:spPr/>
        <p:txBody>
          <a:bodyPr>
            <a:normAutofit/>
          </a:bodyPr>
          <a:lstStyle/>
          <a:p>
            <a:r>
              <a:rPr lang="en-US" sz="4800" dirty="0"/>
              <a:t>Communication</a:t>
            </a:r>
          </a:p>
          <a:p>
            <a:r>
              <a:rPr lang="en-US" sz="5400" dirty="0"/>
              <a:t>Communication</a:t>
            </a:r>
          </a:p>
          <a:p>
            <a:r>
              <a:rPr lang="en-US" sz="6600" dirty="0"/>
              <a:t>Communication </a:t>
            </a:r>
          </a:p>
        </p:txBody>
      </p:sp>
    </p:spTree>
    <p:extLst>
      <p:ext uri="{BB962C8B-B14F-4D97-AF65-F5344CB8AC3E}">
        <p14:creationId xmlns:p14="http://schemas.microsoft.com/office/powerpoint/2010/main" val="2630736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2061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09401-2464-424B-93B1-4F082337972D}"/>
              </a:ext>
            </a:extLst>
          </p:cNvPr>
          <p:cNvSpPr>
            <a:spLocks noGrp="1"/>
          </p:cNvSpPr>
          <p:nvPr>
            <p:ph type="title"/>
          </p:nvPr>
        </p:nvSpPr>
        <p:spPr/>
        <p:txBody>
          <a:bodyPr/>
          <a:lstStyle/>
          <a:p>
            <a:r>
              <a:rPr lang="en-US" dirty="0"/>
              <a:t>Pilot Dairy Cow Feeding Study</a:t>
            </a:r>
          </a:p>
        </p:txBody>
      </p:sp>
      <p:sp>
        <p:nvSpPr>
          <p:cNvPr id="3" name="Content Placeholder 2">
            <a:extLst>
              <a:ext uri="{FF2B5EF4-FFF2-40B4-BE49-F238E27FC236}">
                <a16:creationId xmlns:a16="http://schemas.microsoft.com/office/drawing/2014/main" id="{1C2159F6-BDDD-4835-8E13-480837609587}"/>
              </a:ext>
            </a:extLst>
          </p:cNvPr>
          <p:cNvSpPr>
            <a:spLocks noGrp="1"/>
          </p:cNvSpPr>
          <p:nvPr>
            <p:ph idx="1"/>
          </p:nvPr>
        </p:nvSpPr>
        <p:spPr>
          <a:xfrm>
            <a:off x="457200" y="1371600"/>
            <a:ext cx="8229600" cy="5029200"/>
          </a:xfrm>
        </p:spPr>
        <p:txBody>
          <a:bodyPr>
            <a:normAutofit fontScale="92500" lnSpcReduction="10000"/>
          </a:bodyPr>
          <a:lstStyle/>
          <a:p>
            <a:r>
              <a:rPr lang="en-US" sz="2800" dirty="0"/>
              <a:t>Conducted at the U.S. Dairy Forage Research Center in Madison and Prairie du Sac, WI.</a:t>
            </a:r>
          </a:p>
          <a:p>
            <a:r>
              <a:rPr lang="en-US" sz="2800" dirty="0"/>
              <a:t>Part of an experiment designed to evaluate whether cows maintain their efficiency when switching from a high starch diet to a less human edible diet (high fiber-low starch) and vice versa. </a:t>
            </a:r>
          </a:p>
          <a:p>
            <a:r>
              <a:rPr lang="en-US" sz="2800" dirty="0"/>
              <a:t>The study was a crossover design starting with a pre-treatment period of 4.5 weeks where all cows were fed a common diet, followed by 2 experimental periods where cows were fed one of the treatment diets for 8.5 weeks followed by the opposite diet.</a:t>
            </a:r>
          </a:p>
          <a:p>
            <a:r>
              <a:rPr lang="en-US" sz="2800" dirty="0"/>
              <a:t>Milk samples were taken on 2 consecutive days during each of the periods.</a:t>
            </a:r>
          </a:p>
        </p:txBody>
      </p:sp>
    </p:spTree>
    <p:extLst>
      <p:ext uri="{BB962C8B-B14F-4D97-AF65-F5344CB8AC3E}">
        <p14:creationId xmlns:p14="http://schemas.microsoft.com/office/powerpoint/2010/main" val="4128784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09401-2464-424B-93B1-4F082337972D}"/>
              </a:ext>
            </a:extLst>
          </p:cNvPr>
          <p:cNvSpPr>
            <a:spLocks noGrp="1"/>
          </p:cNvSpPr>
          <p:nvPr>
            <p:ph type="title"/>
          </p:nvPr>
        </p:nvSpPr>
        <p:spPr/>
        <p:txBody>
          <a:bodyPr/>
          <a:lstStyle/>
          <a:p>
            <a:r>
              <a:rPr lang="en-US" dirty="0"/>
              <a:t>Pilot Dairy Cow Feeding Study</a:t>
            </a:r>
          </a:p>
        </p:txBody>
      </p:sp>
      <p:graphicFrame>
        <p:nvGraphicFramePr>
          <p:cNvPr id="4" name="Table 3"/>
          <p:cNvGraphicFramePr>
            <a:graphicFrameLocks noGrp="1"/>
          </p:cNvGraphicFramePr>
          <p:nvPr>
            <p:extLst/>
          </p:nvPr>
        </p:nvGraphicFramePr>
        <p:xfrm>
          <a:off x="1219200" y="1295400"/>
          <a:ext cx="6619873" cy="4876796"/>
        </p:xfrm>
        <a:graphic>
          <a:graphicData uri="http://schemas.openxmlformats.org/drawingml/2006/table">
            <a:tbl>
              <a:tblPr firstRow="1" firstCol="1" bandRow="1"/>
              <a:tblGrid>
                <a:gridCol w="2870035">
                  <a:extLst>
                    <a:ext uri="{9D8B030D-6E8A-4147-A177-3AD203B41FA5}">
                      <a16:colId xmlns:a16="http://schemas.microsoft.com/office/drawing/2014/main" val="20000"/>
                    </a:ext>
                  </a:extLst>
                </a:gridCol>
                <a:gridCol w="1494810">
                  <a:extLst>
                    <a:ext uri="{9D8B030D-6E8A-4147-A177-3AD203B41FA5}">
                      <a16:colId xmlns:a16="http://schemas.microsoft.com/office/drawing/2014/main" val="20001"/>
                    </a:ext>
                  </a:extLst>
                </a:gridCol>
                <a:gridCol w="2255028">
                  <a:extLst>
                    <a:ext uri="{9D8B030D-6E8A-4147-A177-3AD203B41FA5}">
                      <a16:colId xmlns:a16="http://schemas.microsoft.com/office/drawing/2014/main" val="20002"/>
                    </a:ext>
                  </a:extLst>
                </a:gridCol>
              </a:tblGrid>
              <a:tr h="328773">
                <a:tc>
                  <a:txBody>
                    <a:bodyPr/>
                    <a:lstStyle/>
                    <a:p>
                      <a:pPr marL="0" marR="0">
                        <a:spcBef>
                          <a:spcPts val="0"/>
                        </a:spcBef>
                        <a:spcAft>
                          <a:spcPts val="0"/>
                        </a:spcAft>
                      </a:pPr>
                      <a:r>
                        <a:rPr lang="en-US" sz="1800" dirty="0">
                          <a:effectLst/>
                          <a:latin typeface="Arial" panose="020B0604020202020204" pitchFamily="34" charset="0"/>
                          <a:ea typeface="Times New Roman"/>
                          <a:cs typeface="Arial" panose="020B0604020202020204" pitchFamily="34" charset="0"/>
                        </a:rPr>
                        <a:t> </a:t>
                      </a: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High starch</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Low starch</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1375">
                <a:tc>
                  <a:txBody>
                    <a:bodyPr/>
                    <a:lstStyle/>
                    <a:p>
                      <a:pPr marL="0" marR="0">
                        <a:spcBef>
                          <a:spcPts val="0"/>
                        </a:spcBef>
                        <a:spcAft>
                          <a:spcPts val="0"/>
                        </a:spcAft>
                      </a:pPr>
                      <a:r>
                        <a:rPr lang="en-US" sz="1800" b="1" dirty="0">
                          <a:solidFill>
                            <a:srgbClr val="000000"/>
                          </a:solidFill>
                          <a:effectLst/>
                          <a:latin typeface="Arial" panose="020B0604020202020204" pitchFamily="34" charset="0"/>
                          <a:ea typeface="Times New Roman"/>
                          <a:cs typeface="Arial" panose="020B0604020202020204" pitchFamily="34" charset="0"/>
                        </a:rPr>
                        <a:t>Ingredients (%DM)</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 </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BMR corn silage</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24</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33.6</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2"/>
                  </a:ext>
                </a:extLst>
              </a:tr>
              <a:tr h="301375">
                <a:tc>
                  <a:txBody>
                    <a:bodyPr/>
                    <a:lstStyle/>
                    <a:p>
                      <a:pPr marL="0" marR="0">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   Alfalfa silage</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24</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33.6</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3"/>
                  </a:ext>
                </a:extLst>
              </a:tr>
              <a:tr h="301375">
                <a:tc>
                  <a:txBody>
                    <a:bodyPr/>
                    <a:lstStyle/>
                    <a:p>
                      <a:pPr marL="0" marR="0">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   High moisture corn</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24.5</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0</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4"/>
                  </a:ext>
                </a:extLst>
              </a:tr>
              <a:tr h="301375">
                <a:tc>
                  <a:txBody>
                    <a:bodyPr/>
                    <a:lstStyle/>
                    <a:p>
                      <a:pPr marL="0" marR="0">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   Canola meal</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9.7</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2.6</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5"/>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Soybean roasted</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4</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4</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6"/>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Beet pulp</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2.7</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effectLst/>
                          <a:latin typeface="Arial" panose="020B0604020202020204" pitchFamily="34" charset="0"/>
                          <a:ea typeface="Times New Roman"/>
                          <a:cs typeface="Arial" panose="020B0604020202020204" pitchFamily="34" charset="0"/>
                        </a:rPr>
                        <a:t>8.7</a:t>
                      </a:r>
                    </a:p>
                  </a:txBody>
                  <a:tcPr marL="68580" marR="68580" marT="0" marB="0" anchor="b">
                    <a:lnL>
                      <a:noFill/>
                    </a:lnL>
                    <a:lnR>
                      <a:noFill/>
                    </a:lnR>
                    <a:lnT>
                      <a:noFill/>
                    </a:lnT>
                    <a:lnB>
                      <a:noFill/>
                    </a:lnB>
                  </a:tcPr>
                </a:tc>
                <a:extLst>
                  <a:ext uri="{0D108BD9-81ED-4DB2-BD59-A6C34878D82A}">
                    <a16:rowId xmlns:a16="http://schemas.microsoft.com/office/drawing/2014/main" val="10007"/>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Corn distillers grains</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2.6</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9</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8"/>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Soybean hulls</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6</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6</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09"/>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Minerals</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2.5</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2.5</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10"/>
                  </a:ext>
                </a:extLst>
              </a:tr>
              <a:tr h="328773">
                <a:tc>
                  <a:txBody>
                    <a:bodyPr/>
                    <a:lstStyle/>
                    <a:p>
                      <a:pPr marL="0" marR="0">
                        <a:spcBef>
                          <a:spcPts val="0"/>
                        </a:spcBef>
                        <a:spcAft>
                          <a:spcPts val="0"/>
                        </a:spcAft>
                      </a:pPr>
                      <a:r>
                        <a:rPr lang="en-US" sz="1800" b="1">
                          <a:solidFill>
                            <a:srgbClr val="000000"/>
                          </a:solidFill>
                          <a:effectLst/>
                          <a:latin typeface="Arial" panose="020B0604020202020204" pitchFamily="34" charset="0"/>
                          <a:ea typeface="Times New Roman"/>
                          <a:cs typeface="Arial" panose="020B0604020202020204" pitchFamily="34" charset="0"/>
                        </a:rPr>
                        <a:t>Nutrient (%DM)</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spcBef>
                          <a:spcPts val="0"/>
                        </a:spcBef>
                        <a:spcAft>
                          <a:spcPts val="0"/>
                        </a:spcAft>
                      </a:pPr>
                      <a:r>
                        <a:rPr lang="fr-FR" sz="1800">
                          <a:effectLst/>
                          <a:latin typeface="Arial" panose="020B0604020202020204" pitchFamily="34" charset="0"/>
                          <a:ea typeface="Times New Roman"/>
                          <a:cs typeface="Arial" panose="020B0604020202020204" pitchFamily="34" charset="0"/>
                        </a:rPr>
                        <a:t> </a:t>
                      </a:r>
                      <a:endParaRPr lang="en-US" sz="1800">
                        <a:effectLst/>
                        <a:latin typeface="Arial" panose="020B0604020202020204" pitchFamily="34" charset="0"/>
                        <a:ea typeface="Times New Roman"/>
                        <a:cs typeface="Arial" panose="020B0604020202020204" pitchFamily="34" charset="0"/>
                      </a:endParaRPr>
                    </a:p>
                  </a:txBody>
                  <a:tcPr marL="68580" marR="68580" marT="0" marB="0">
                    <a:lnL>
                      <a:noFill/>
                    </a:lnL>
                    <a:lnR>
                      <a:noFill/>
                    </a:lnR>
                    <a:lnT>
                      <a:noFill/>
                    </a:lnT>
                    <a:lnB>
                      <a:noFill/>
                    </a:lnB>
                  </a:tcPr>
                </a:tc>
                <a:tc>
                  <a:txBody>
                    <a:bodyPr/>
                    <a:lstStyle/>
                    <a:p>
                      <a:pPr marL="0" marR="0">
                        <a:spcBef>
                          <a:spcPts val="0"/>
                        </a:spcBef>
                        <a:spcAft>
                          <a:spcPts val="0"/>
                        </a:spcAft>
                      </a:pPr>
                      <a:r>
                        <a:rPr lang="fr-FR" sz="1800" dirty="0">
                          <a:effectLst/>
                          <a:latin typeface="Arial" panose="020B0604020202020204" pitchFamily="34" charset="0"/>
                          <a:ea typeface="Times New Roman"/>
                          <a:cs typeface="Arial" panose="020B0604020202020204" pitchFamily="34" charset="0"/>
                        </a:rPr>
                        <a:t> </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11"/>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DM (%)</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50.5</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45.5</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12"/>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CP (% DM)</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16.1</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16.5</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13"/>
                  </a:ext>
                </a:extLst>
              </a:tr>
              <a:tr h="301375">
                <a:tc>
                  <a:txBody>
                    <a:bodyPr/>
                    <a:lstStyle/>
                    <a:p>
                      <a:pPr marL="0" marR="0">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   NDF (% DM)</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a:solidFill>
                            <a:srgbClr val="000000"/>
                          </a:solidFill>
                          <a:effectLst/>
                          <a:latin typeface="Arial" panose="020B0604020202020204" pitchFamily="34" charset="0"/>
                          <a:ea typeface="Times New Roman"/>
                          <a:cs typeface="Arial" panose="020B0604020202020204" pitchFamily="34" charset="0"/>
                        </a:rPr>
                        <a:t>29.0</a:t>
                      </a:r>
                      <a:endParaRPr lang="en-US" sz="180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36.9</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a:noFill/>
                    </a:lnB>
                  </a:tcPr>
                </a:tc>
                <a:extLst>
                  <a:ext uri="{0D108BD9-81ED-4DB2-BD59-A6C34878D82A}">
                    <a16:rowId xmlns:a16="http://schemas.microsoft.com/office/drawing/2014/main" val="10014"/>
                  </a:ext>
                </a:extLst>
              </a:tr>
              <a:tr h="301375">
                <a:tc>
                  <a:txBody>
                    <a:bodyPr/>
                    <a:lstStyle/>
                    <a:p>
                      <a:pPr marL="0" marR="0">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   Starch (% DM)</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27.1</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800" dirty="0">
                          <a:solidFill>
                            <a:srgbClr val="000000"/>
                          </a:solidFill>
                          <a:effectLst/>
                          <a:latin typeface="Arial" panose="020B0604020202020204" pitchFamily="34" charset="0"/>
                          <a:ea typeface="Times New Roman"/>
                          <a:cs typeface="Arial" panose="020B0604020202020204" pitchFamily="34" charset="0"/>
                        </a:rPr>
                        <a:t>12.9</a:t>
                      </a:r>
                      <a:endParaRPr lang="en-US" sz="1800" dirty="0">
                        <a:effectLst/>
                        <a:latin typeface="Arial" panose="020B0604020202020204" pitchFamily="34" charset="0"/>
                        <a:ea typeface="Times New Roman"/>
                        <a:cs typeface="Arial" panose="020B0604020202020204"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2598310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09401-2464-424B-93B1-4F082337972D}"/>
              </a:ext>
            </a:extLst>
          </p:cNvPr>
          <p:cNvSpPr>
            <a:spLocks noGrp="1"/>
          </p:cNvSpPr>
          <p:nvPr>
            <p:ph type="title"/>
          </p:nvPr>
        </p:nvSpPr>
        <p:spPr/>
        <p:txBody>
          <a:bodyPr/>
          <a:lstStyle/>
          <a:p>
            <a:r>
              <a:rPr lang="en-US" dirty="0"/>
              <a:t>Pilot Dairy Cow Feeding Study</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7260" y="1371600"/>
            <a:ext cx="658861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1227260" y="5867400"/>
            <a:ext cx="7375289" cy="646331"/>
          </a:xfrm>
          <a:prstGeom prst="rect">
            <a:avLst/>
          </a:prstGeom>
          <a:noFill/>
        </p:spPr>
        <p:txBody>
          <a:bodyPr wrap="none" rtlCol="0">
            <a:spAutoFit/>
          </a:bodyPr>
          <a:lstStyle/>
          <a:p>
            <a:r>
              <a:rPr lang="en-US" dirty="0"/>
              <a:t>Milk yield (dashed line) and DMI (solid line) over both experimental periods.</a:t>
            </a:r>
          </a:p>
          <a:p>
            <a:r>
              <a:rPr lang="en-US" dirty="0"/>
              <a:t>   represents low starch diets,     represents high starch diets.</a:t>
            </a:r>
          </a:p>
        </p:txBody>
      </p:sp>
      <p:sp>
        <p:nvSpPr>
          <p:cNvPr id="10" name="Triangle isocèle 10"/>
          <p:cNvSpPr/>
          <p:nvPr/>
        </p:nvSpPr>
        <p:spPr>
          <a:xfrm flipH="1">
            <a:off x="4114800" y="6251048"/>
            <a:ext cx="114300" cy="11430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1" name="Triangle isocèle 11"/>
          <p:cNvSpPr/>
          <p:nvPr/>
        </p:nvSpPr>
        <p:spPr>
          <a:xfrm>
            <a:off x="1314450" y="6251048"/>
            <a:ext cx="95250" cy="112078"/>
          </a:xfrm>
          <a:prstGeom prst="triangle">
            <a:avLst/>
          </a:prstGeom>
          <a:noFill/>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1177498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09401-2464-424B-93B1-4F082337972D}"/>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1C2159F6-BDDD-4835-8E13-480837609587}"/>
              </a:ext>
            </a:extLst>
          </p:cNvPr>
          <p:cNvSpPr>
            <a:spLocks noGrp="1"/>
          </p:cNvSpPr>
          <p:nvPr>
            <p:ph idx="1"/>
          </p:nvPr>
        </p:nvSpPr>
        <p:spPr/>
        <p:txBody>
          <a:bodyPr>
            <a:normAutofit/>
          </a:bodyPr>
          <a:lstStyle/>
          <a:p>
            <a:r>
              <a:rPr lang="en-US" sz="2800" dirty="0"/>
              <a:t>Six milk samples were taken from each animal at each sampling time and samples were sent to 4 different labs for analysis.</a:t>
            </a:r>
          </a:p>
          <a:p>
            <a:r>
              <a:rPr lang="en-US" sz="2800" dirty="0"/>
              <a:t>Future experiments will connect soil measures and forage production to animal feeding studies.  </a:t>
            </a:r>
          </a:p>
          <a:p>
            <a:pPr lvl="1"/>
            <a:r>
              <a:rPr lang="en-US" sz="2400" dirty="0"/>
              <a:t>Challenges will include separate forage harvesting and storage from the rest of the forages used in the herd diet.</a:t>
            </a:r>
          </a:p>
          <a:p>
            <a:pPr lvl="1"/>
            <a:r>
              <a:rPr lang="en-US" sz="2400" dirty="0"/>
              <a:t>Another challenge will be to connect each research area to the next so that data is accessible from soil to dairy product composition.</a:t>
            </a:r>
          </a:p>
        </p:txBody>
      </p:sp>
    </p:spTree>
    <p:extLst>
      <p:ext uri="{BB962C8B-B14F-4D97-AF65-F5344CB8AC3E}">
        <p14:creationId xmlns:p14="http://schemas.microsoft.com/office/powerpoint/2010/main" val="1330378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9674</TotalTime>
  <Words>1604</Words>
  <Application>Microsoft Office PowerPoint</Application>
  <PresentationFormat>On-screen Show (4:3)</PresentationFormat>
  <Paragraphs>235</Paragraphs>
  <Slides>29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Times New Roman</vt:lpstr>
      <vt:lpstr>Office Theme</vt:lpstr>
      <vt:lpstr>PowerPoint Presentation</vt:lpstr>
      <vt:lpstr>PowerPoint Presentation</vt:lpstr>
      <vt:lpstr>How did we get to “Dairy Agriculture for People and the Planet” (DAPP)?</vt:lpstr>
      <vt:lpstr>Key elements</vt:lpstr>
      <vt:lpstr>PowerPoint Presentation</vt:lpstr>
      <vt:lpstr>Pilot Dairy Cow Feeding Study</vt:lpstr>
      <vt:lpstr>Pilot Dairy Cow Feeding Study</vt:lpstr>
      <vt:lpstr>Pilot Dairy Cow Feeding Study</vt:lpstr>
      <vt:lpstr>Challenges</vt:lpstr>
      <vt:lpstr>PowerPoint Presentation</vt:lpstr>
      <vt:lpstr>PowerPoint Presentation</vt:lpstr>
      <vt:lpstr>AgCROS DAPP Application </vt:lpstr>
      <vt:lpstr>Nutrient Use and Outcome Network (NUOnet)</vt:lpstr>
      <vt:lpstr>Dairy Experiment Animals</vt:lpstr>
      <vt:lpstr>Milk Sample Analysis</vt:lpstr>
      <vt:lpstr>PowerPoint Presentation</vt:lpstr>
      <vt:lpstr>Impact: The proof of concept for the field component of the DAPP database efforts was released in the fall of 2018. </vt:lpstr>
      <vt:lpstr>Impact: The proof of concept for the DAPP-NUOnet effort is strengthening other databases such as GRACEnet and REAP (see NUOnet example below).</vt:lpstr>
      <vt:lpstr>Impact: The DAPP-NUOnet proof of concept released in the fall of 2018 using the framework of GRACEnet/REAP facilitates the communication and exchange of information across different databases, and is facilitating efforts to connect data from the field to the table. </vt:lpstr>
      <vt:lpstr>PowerPoint Presentation</vt:lpstr>
      <vt:lpstr>PowerPoint Presentation</vt:lpstr>
      <vt:lpstr>Flow Sheet of the Fluid Milk Process by SuperPro – Design and Data by Users</vt:lpstr>
      <vt:lpstr>Model by section – Milk Storage</vt:lpstr>
      <vt:lpstr>PowerPoint Presentation</vt:lpstr>
      <vt:lpstr>Next Steps</vt:lpstr>
      <vt:lpstr>DAPP Across ARS</vt:lpstr>
      <vt:lpstr>PowerPoint Presentation</vt:lpstr>
      <vt:lpstr>The REALITY of the food system </vt:lpstr>
      <vt:lpstr>PowerPoint Presentation</vt:lpstr>
    </vt:vector>
  </TitlesOfParts>
  <Company>USDA/ARS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Finley</dc:creator>
  <cp:lastModifiedBy>Bruce Vandenberg</cp:lastModifiedBy>
  <cp:revision>618</cp:revision>
  <cp:lastPrinted>2019-03-14T14:26:31Z</cp:lastPrinted>
  <dcterms:created xsi:type="dcterms:W3CDTF">2012-03-06T20:34:15Z</dcterms:created>
  <dcterms:modified xsi:type="dcterms:W3CDTF">2019-03-25T09:40:09Z</dcterms:modified>
</cp:coreProperties>
</file>

<file path=docProps/thumbnail.jpeg>
</file>